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96" r:id="rId5"/>
    <p:sldId id="266" r:id="rId6"/>
    <p:sldId id="269" r:id="rId7"/>
    <p:sldId id="259" r:id="rId8"/>
    <p:sldId id="307" r:id="rId9"/>
    <p:sldId id="297" r:id="rId10"/>
    <p:sldId id="277" r:id="rId11"/>
    <p:sldId id="278" r:id="rId12"/>
    <p:sldId id="298" r:id="rId13"/>
    <p:sldId id="300" r:id="rId14"/>
    <p:sldId id="299" r:id="rId15"/>
    <p:sldId id="309" r:id="rId16"/>
    <p:sldId id="301" r:id="rId17"/>
    <p:sldId id="283" r:id="rId18"/>
    <p:sldId id="289" r:id="rId19"/>
    <p:sldId id="308" r:id="rId20"/>
    <p:sldId id="302" r:id="rId21"/>
    <p:sldId id="303" r:id="rId22"/>
    <p:sldId id="304" r:id="rId23"/>
    <p:sldId id="305" r:id="rId24"/>
    <p:sldId id="295" r:id="rId25"/>
    <p:sldId id="310" r:id="rId26"/>
    <p:sldId id="311" r:id="rId27"/>
    <p:sldId id="306" r:id="rId28"/>
    <p:sldId id="265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3CCCF3DF-E736-4F83-B48A-19F3EEBFCCD0}" name="기본 구역">
          <p14:sldIdLst>
            <p14:sldId id="256"/>
            <p14:sldId id="257"/>
            <p14:sldId id="296"/>
            <p14:sldId id="266"/>
            <p14:sldId id="269"/>
            <p14:sldId id="259"/>
            <p14:sldId id="307"/>
            <p14:sldId id="297"/>
            <p14:sldId id="277"/>
            <p14:sldId id="278"/>
            <p14:sldId id="298"/>
            <p14:sldId id="300"/>
            <p14:sldId id="299"/>
            <p14:sldId id="309"/>
            <p14:sldId id="301"/>
            <p14:sldId id="283"/>
            <p14:sldId id="289"/>
            <p14:sldId id="308"/>
            <p14:sldId id="302"/>
            <p14:sldId id="303"/>
            <p14:sldId id="304"/>
            <p14:sldId id="305"/>
            <p14:sldId id="295"/>
            <p14:sldId id="310"/>
            <p14:sldId id="311"/>
            <p14:sldId id="306"/>
            <p14:sldId id="265"/>
          </p14:sldIdLst>
        </p14:section>
      </p14:sectionLst>
    </p:ext>
  </p:extLst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hancom06" initials="h" lastIdx="4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350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commentAuthors" Target="commentAuthors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9310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6457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09700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.png"  /><Relationship Id="rId11" Type="http://schemas.openxmlformats.org/officeDocument/2006/relationships/image" Target="../media/image16.png"  /><Relationship Id="rId2" Type="http://schemas.openxmlformats.org/officeDocument/2006/relationships/image" Target="../media/image2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Relationship Id="rId8" Type="http://schemas.openxmlformats.org/officeDocument/2006/relationships/image" Target="../media/image4.png"  /><Relationship Id="rId9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Relationship Id="rId8" Type="http://schemas.openxmlformats.org/officeDocument/2006/relationships/image" Target="../media/image4.png"  /><Relationship Id="rId9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9.png"  /><Relationship Id="rId2" Type="http://schemas.openxmlformats.org/officeDocument/2006/relationships/image" Target="../media/image2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Relationship Id="rId8" Type="http://schemas.openxmlformats.org/officeDocument/2006/relationships/image" Target="../media/image4.png"  /><Relationship Id="rId9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Relationship Id="rId5" Type="http://schemas.openxmlformats.org/officeDocument/2006/relationships/image" Target="../media/image21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1.png"  /><Relationship Id="rId9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7.png"  /><Relationship Id="rId2" Type="http://schemas.openxmlformats.org/officeDocument/2006/relationships/image" Target="../media/image2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Relationship Id="rId8" Type="http://schemas.openxmlformats.org/officeDocument/2006/relationships/image" Target="../media/image4.png"  /><Relationship Id="rId9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1.png"  /><Relationship Id="rId2" Type="http://schemas.openxmlformats.org/officeDocument/2006/relationships/image" Target="../media/image2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Relationship Id="rId8" Type="http://schemas.openxmlformats.org/officeDocument/2006/relationships/image" Target="../media/image4.png"  /><Relationship Id="rId9" Type="http://schemas.openxmlformats.org/officeDocument/2006/relationships/image" Target="../media/image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6.png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3.png"  /><Relationship Id="rId5" Type="http://schemas.openxmlformats.org/officeDocument/2006/relationships/image" Target="../media/image33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3.png"  /><Relationship Id="rId9" Type="http://schemas.openxmlformats.org/officeDocument/2006/relationships/image" Target="../media/image3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8.png"  /><Relationship Id="rId2" Type="http://schemas.openxmlformats.org/officeDocument/2006/relationships/image" Target="../media/image2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Relationship Id="rId8" Type="http://schemas.openxmlformats.org/officeDocument/2006/relationships/image" Target="../media/image4.png"  /><Relationship Id="rId9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0.png"  /><Relationship Id="rId11" Type="http://schemas.openxmlformats.org/officeDocument/2006/relationships/image" Target="../media/image41.png"  /><Relationship Id="rId12" Type="http://schemas.openxmlformats.org/officeDocument/2006/relationships/image" Target="../media/image42.png"  /><Relationship Id="rId2" Type="http://schemas.openxmlformats.org/officeDocument/2006/relationships/image" Target="../media/image2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Relationship Id="rId7" Type="http://schemas.openxmlformats.org/officeDocument/2006/relationships/image" Target="../media/image4.png"  /><Relationship Id="rId8" Type="http://schemas.openxmlformats.org/officeDocument/2006/relationships/image" Target="../media/image3.png"  /><Relationship Id="rId9" Type="http://schemas.openxmlformats.org/officeDocument/2006/relationships/image" Target="../media/image3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3.png"  /><Relationship Id="rId5" Type="http://schemas.openxmlformats.org/officeDocument/2006/relationships/image" Target="../media/image33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3.png"  /><Relationship Id="rId9" Type="http://schemas.openxmlformats.org/officeDocument/2006/relationships/hyperlink" Target="https://github.com/Kim-gami/i_care_project" TargetMode="External"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Relationship Id="rId7" Type="http://schemas.openxmlformats.org/officeDocument/2006/relationships/image" Target="../media/image4.png"  /><Relationship Id="rId8" Type="http://schemas.openxmlformats.org/officeDocument/2006/relationships/image" Target="../media/image4.png"  /><Relationship Id="rId9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2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Relationship Id="rId7" Type="http://schemas.openxmlformats.org/officeDocument/2006/relationships/image" Target="../media/image3.png"  /><Relationship Id="rId8" Type="http://schemas.openxmlformats.org/officeDocument/2006/relationships/image" Target="../media/image4.png"  /><Relationship Id="rId9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12115800" y="511668"/>
            <a:ext cx="9263699" cy="926366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11339251" y="-264898"/>
            <a:ext cx="10816796" cy="108167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0">
            <a:off x="12115800" y="511668"/>
            <a:ext cx="9263699" cy="926366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3">
                <a:alphaModFix amt="18000"/>
              </a:blip>
              <a:stretch>
                <a:fillRect l="-22990" r="-2299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179549" y="3010320"/>
            <a:ext cx="8574050" cy="281897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11094"/>
              </a:lnSpc>
              <a:spcBef>
                <a:spcPct val="0"/>
              </a:spcBef>
              <a:defRPr/>
            </a:pPr>
            <a:r>
              <a:rPr lang="ko-KR" altLang="en-US" sz="7924" u="none" strike="noStrike" spc="-150">
                <a:solidFill>
                  <a:srgbClr val="12127d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영유아 위험 감지</a:t>
            </a:r>
            <a:endParaRPr lang="ko-KR" altLang="en-US" sz="7924" u="none" strike="noStrike" spc="-150">
              <a:solidFill>
                <a:srgbClr val="12127d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  <a:p>
            <a:pPr marL="0" lvl="0" indent="0" algn="l">
              <a:lnSpc>
                <a:spcPts val="11094"/>
              </a:lnSpc>
              <a:spcBef>
                <a:spcPct val="0"/>
              </a:spcBef>
              <a:defRPr/>
            </a:pPr>
            <a:r>
              <a:rPr lang="ko-KR" altLang="en-US" sz="7924" u="none" strike="noStrike" spc="-150">
                <a:solidFill>
                  <a:srgbClr val="12127d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알림 서비스</a:t>
            </a:r>
            <a:endParaRPr lang="ko-KR" altLang="en-US" sz="7924" u="none" strike="noStrike" spc="-150">
              <a:solidFill>
                <a:srgbClr val="12127d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210005" y="2250427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en-US" altLang="ko-KR">
              <a:latin typeface="한컴 윤고딕 760"/>
              <a:ea typeface="한컴 윤고딕 76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5833" y="6867499"/>
            <a:ext cx="6450366" cy="14002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695"/>
              </a:lnSpc>
              <a:defRPr/>
            </a:pPr>
            <a:r>
              <a:rPr lang="en-US" altLang="ko-KR" sz="2566" b="1" spc="138">
                <a:solidFill>
                  <a:schemeClr val="dk1"/>
                </a:solidFill>
                <a:latin typeface="한컴 윤고딕 740"/>
                <a:ea typeface="한컴 윤고딕 740"/>
                <a:cs typeface="Helios Bold"/>
                <a:sym typeface="Helios Bold"/>
              </a:rPr>
              <a:t>Team 3</a:t>
            </a:r>
            <a:r>
              <a:rPr lang="ko-KR" altLang="en-US" sz="2566" b="1" spc="138">
                <a:solidFill>
                  <a:schemeClr val="dk1"/>
                </a:solidFill>
                <a:latin typeface="한컴 윤고딕 740"/>
                <a:ea typeface="한컴 윤고딕 740"/>
                <a:cs typeface="Helios Bold"/>
                <a:sym typeface="Helios Bold"/>
              </a:rPr>
              <a:t>조 </a:t>
            </a:r>
            <a:r>
              <a:rPr lang="en-US" altLang="ko-KR" sz="2566" b="1" spc="138">
                <a:solidFill>
                  <a:schemeClr val="dk1"/>
                </a:solidFill>
                <a:latin typeface="한컴 윤고딕 740"/>
                <a:ea typeface="한컴 윤고딕 740"/>
                <a:cs typeface="Helios Bold"/>
                <a:sym typeface="Helios Bold"/>
              </a:rPr>
              <a:t>-</a:t>
            </a:r>
            <a:r>
              <a:rPr lang="ko-KR" altLang="en-US" sz="2566" b="1" spc="138">
                <a:solidFill>
                  <a:schemeClr val="dk1"/>
                </a:solidFill>
                <a:latin typeface="한컴 윤고딕 740"/>
                <a:ea typeface="한컴 윤고딕 740"/>
                <a:cs typeface="Helios Bold"/>
                <a:sym typeface="Helios Bold"/>
              </a:rPr>
              <a:t> 아이케어</a:t>
            </a:r>
            <a:endParaRPr lang="ko-KR" altLang="en-US" sz="2566" b="1" spc="138">
              <a:solidFill>
                <a:schemeClr val="dk1"/>
              </a:solidFill>
              <a:latin typeface="한컴 윤고딕 740"/>
              <a:ea typeface="한컴 윤고딕 740"/>
              <a:cs typeface="Helios Bold"/>
              <a:sym typeface="Helios Bold"/>
            </a:endParaRPr>
          </a:p>
          <a:p>
            <a:pPr marL="0" lvl="0" indent="0" algn="l">
              <a:lnSpc>
                <a:spcPts val="3695"/>
              </a:lnSpc>
              <a:defRPr/>
            </a:pPr>
            <a:endParaRPr lang="ko-KR" altLang="en-US" sz="2566" b="1" spc="138">
              <a:solidFill>
                <a:schemeClr val="dk1"/>
              </a:solidFill>
              <a:latin typeface="한컴 윤고딕 740"/>
              <a:ea typeface="한컴 윤고딕 740"/>
              <a:cs typeface="Helios Bold"/>
              <a:sym typeface="Helios Bold"/>
            </a:endParaRPr>
          </a:p>
          <a:p>
            <a:pPr marL="0" lvl="0" indent="0" algn="l">
              <a:lnSpc>
                <a:spcPts val="3695"/>
              </a:lnSpc>
              <a:defRPr/>
            </a:pPr>
            <a:r>
              <a:rPr lang="ko-KR" altLang="en-US" sz="2000" b="1" spc="138">
                <a:solidFill>
                  <a:schemeClr val="dk1"/>
                </a:solidFill>
                <a:latin typeface="한컴 윤고딕 740"/>
                <a:ea typeface="한컴 윤고딕 740"/>
                <a:cs typeface="Helios Bold"/>
                <a:sym typeface="Helios Bold"/>
              </a:rPr>
              <a:t>김현겸</a:t>
            </a:r>
            <a:r>
              <a:rPr lang="en-US" altLang="ko-KR" sz="2000" b="1" spc="138">
                <a:solidFill>
                  <a:schemeClr val="dk1"/>
                </a:solidFill>
                <a:latin typeface="한컴 윤고딕 740"/>
                <a:ea typeface="한컴 윤고딕 740"/>
                <a:cs typeface="Helios Bold"/>
                <a:sym typeface="Helios Bold"/>
              </a:rPr>
              <a:t>,</a:t>
            </a:r>
            <a:r>
              <a:rPr lang="ko-KR" altLang="en-US" sz="2000" b="1" spc="138">
                <a:solidFill>
                  <a:schemeClr val="dk1"/>
                </a:solidFill>
                <a:latin typeface="한컴 윤고딕 740"/>
                <a:ea typeface="한컴 윤고딕 740"/>
                <a:cs typeface="Helios Bold"/>
                <a:sym typeface="Helios Bold"/>
              </a:rPr>
              <a:t> 김현중</a:t>
            </a:r>
            <a:r>
              <a:rPr lang="en-US" altLang="ko-KR" sz="2000" b="1" spc="138">
                <a:solidFill>
                  <a:schemeClr val="dk1"/>
                </a:solidFill>
                <a:latin typeface="한컴 윤고딕 740"/>
                <a:ea typeface="한컴 윤고딕 740"/>
                <a:cs typeface="Helios Bold"/>
                <a:sym typeface="Helios Bold"/>
              </a:rPr>
              <a:t>,</a:t>
            </a:r>
            <a:r>
              <a:rPr lang="ko-KR" altLang="en-US" sz="2000" b="1" spc="138">
                <a:solidFill>
                  <a:schemeClr val="dk1"/>
                </a:solidFill>
                <a:latin typeface="한컴 윤고딕 740"/>
                <a:ea typeface="한컴 윤고딕 740"/>
                <a:cs typeface="Helios Bold"/>
                <a:sym typeface="Helios Bold"/>
              </a:rPr>
              <a:t> 김상원</a:t>
            </a:r>
            <a:r>
              <a:rPr lang="en-US" altLang="ko-KR" sz="2000" b="1" spc="138">
                <a:solidFill>
                  <a:schemeClr val="dk1"/>
                </a:solidFill>
                <a:latin typeface="한컴 윤고딕 740"/>
                <a:ea typeface="한컴 윤고딕 740"/>
                <a:cs typeface="Helios Bold"/>
                <a:sym typeface="Helios Bold"/>
              </a:rPr>
              <a:t>,</a:t>
            </a:r>
            <a:r>
              <a:rPr lang="ko-KR" altLang="en-US" sz="2000" b="1" spc="138">
                <a:solidFill>
                  <a:schemeClr val="dk1"/>
                </a:solidFill>
                <a:latin typeface="한컴 윤고딕 740"/>
                <a:ea typeface="한컴 윤고딕 740"/>
                <a:cs typeface="Helios Bold"/>
                <a:sym typeface="Helios Bold"/>
              </a:rPr>
              <a:t> 박철범</a:t>
            </a:r>
            <a:endParaRPr lang="ko-KR" altLang="en-US" sz="2000" b="1" spc="138">
              <a:solidFill>
                <a:schemeClr val="dk1"/>
              </a:solidFill>
              <a:latin typeface="한컴 윤고딕 740"/>
              <a:ea typeface="한컴 윤고딕 740"/>
              <a:cs typeface="Helios Bold"/>
              <a:sym typeface="Helio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29053" y="1731007"/>
            <a:ext cx="4408975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  <a:defRPr/>
            </a:pPr>
            <a:r>
              <a:rPr lang="en-US" altLang="ko-KR" sz="2800" b="1" spc="234">
                <a:solidFill>
                  <a:srgbClr val="5371ff"/>
                </a:solidFill>
                <a:latin typeface="한컴 윤고딕 760"/>
                <a:ea typeface="한컴 윤고딕 760"/>
                <a:cs typeface="Arita Dotum Bold"/>
                <a:sym typeface="Arita Dotum Bold"/>
              </a:rPr>
              <a:t>K-Digital Training</a:t>
            </a:r>
            <a:endParaRPr lang="en-US" altLang="ko-KR" sz="2800" b="1" spc="234">
              <a:solidFill>
                <a:srgbClr val="5371ff"/>
              </a:solidFill>
              <a:latin typeface="한컴 윤고딕 760"/>
              <a:ea typeface="한컴 윤고딕 760"/>
              <a:cs typeface="Arita Dotum Bold"/>
              <a:sym typeface="Arita Dotum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grpSp>
        <p:nvGrpSpPr>
          <p:cNvPr id="51" name="Group 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id="52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53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60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61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65" name="Group 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66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7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68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69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0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72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73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4" name="Group 20"/>
          <p:cNvGrpSpPr/>
          <p:nvPr/>
        </p:nvGrpSpPr>
        <p:grpSpPr>
          <a:xfrm rot="0">
            <a:off x="838200" y="8047009"/>
            <a:ext cx="3257588" cy="830291"/>
            <a:chOff x="0" y="0"/>
            <a:chExt cx="857965" cy="218677"/>
          </a:xfrm>
        </p:grpSpPr>
        <p:sp>
          <p:nvSpPr>
            <p:cNvPr id="75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6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77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8" name="Group 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79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80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grpSp>
        <p:nvGrpSpPr>
          <p:cNvPr id="81" name="Group 21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id="8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84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5371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85" name="Group 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86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87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88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97" name="TextBox 61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marL="0" lvl="0" indent="0" algn="l" defTabSz="914400" rtl="0" eaLnBrk="1" latinLnBrk="0" hangingPunct="1">
              <a:lnSpc>
                <a:spcPts val="47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999" b="1" i="0" u="none" strike="noStrike" kern="1200" cap="none" spc="0" normalizeH="0" baseline="0" mc:Ignorable="hp" hp:hslEmbossed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하드웨어 구성</a:t>
            </a:r>
            <a:endParaRPr xmlns:mc="http://schemas.openxmlformats.org/markup-compatibility/2006" xmlns:hp="http://schemas.haansoft.com/office/presentation/8.0" kumimoji="0" lang="ko-KR" altLang="en-US" sz="3999" b="1" i="0" u="none" strike="noStrike" kern="1200" cap="none" spc="0" normalizeH="0" baseline="0" mc:Ignorable="hp" hp:hslEmbossed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pic>
        <p:nvPicPr>
          <p:cNvPr id="98" name="그림 11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38599" y="2095500"/>
            <a:ext cx="4114800" cy="4114800"/>
          </a:xfrm>
          <a:prstGeom prst="rect">
            <a:avLst/>
          </a:prstGeom>
        </p:spPr>
      </p:pic>
      <p:pic>
        <p:nvPicPr>
          <p:cNvPr id="99" name="그림 113"/>
          <p:cNvPicPr>
            <a:picLocks noChangeAspect="1"/>
          </p:cNvPicPr>
          <p:nvPr/>
        </p:nvPicPr>
        <p:blipFill rotWithShape="1">
          <a:blip r:embed="rId3"/>
          <a:srcRect l="11250" t="16250" r="12500" b="7500"/>
          <a:stretch>
            <a:fillRect/>
          </a:stretch>
        </p:blipFill>
        <p:spPr>
          <a:xfrm>
            <a:off x="8915399" y="2095500"/>
            <a:ext cx="4114800" cy="4114800"/>
          </a:xfrm>
          <a:prstGeom prst="rect">
            <a:avLst/>
          </a:prstGeom>
        </p:spPr>
      </p:pic>
      <p:sp>
        <p:nvSpPr>
          <p:cNvPr id="100" name="가로 글상자 116"/>
          <p:cNvSpPr txBox="1"/>
          <p:nvPr/>
        </p:nvSpPr>
        <p:spPr>
          <a:xfrm>
            <a:off x="4922519" y="6743700"/>
            <a:ext cx="2392681" cy="51244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40"/>
                <a:ea typeface="한컴 윤고딕 740"/>
              </a:rPr>
              <a:t>Jeston Xavier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40"/>
              <a:ea typeface="한컴 윤고딕 740"/>
            </a:endParaRPr>
          </a:p>
        </p:txBody>
      </p:sp>
      <p:sp>
        <p:nvSpPr>
          <p:cNvPr id="101" name="가로 글상자 114"/>
          <p:cNvSpPr txBox="1"/>
          <p:nvPr/>
        </p:nvSpPr>
        <p:spPr>
          <a:xfrm>
            <a:off x="9144000" y="6743700"/>
            <a:ext cx="3558540" cy="512445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40"/>
                <a:ea typeface="한컴 윤고딕 740"/>
              </a:rPr>
              <a:t>R-C-TPN-TapoC210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40"/>
              <a:ea typeface="한컴 윤고딕 740"/>
            </a:endParaRPr>
          </a:p>
        </p:txBody>
      </p:sp>
      <p:sp>
        <p:nvSpPr>
          <p:cNvPr id="102" name="가로 글상자 120"/>
          <p:cNvSpPr txBox="1"/>
          <p:nvPr/>
        </p:nvSpPr>
        <p:spPr>
          <a:xfrm>
            <a:off x="13716000" y="2247900"/>
            <a:ext cx="3886199" cy="376999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ts val="2879"/>
              </a:lnSpc>
              <a:defRPr/>
            </a:pPr>
            <a:r>
              <a:rPr lang="en-US" sz="2400" b="1">
                <a:solidFill>
                  <a:srgbClr val="000000"/>
                </a:solidFill>
                <a:latin typeface="맑은 고딕"/>
                <a:ea typeface="맑은 고딕"/>
                <a:cs typeface="Arimo"/>
                <a:sym typeface="Arimo"/>
              </a:rPr>
              <a:t>Xavier를 이용해서 추론 및 알림 전송</a:t>
            </a:r>
            <a:endParaRPr lang="en-US" sz="2400" b="1">
              <a:solidFill>
                <a:srgbClr val="000000"/>
              </a:solidFill>
              <a:latin typeface="맑은 고딕"/>
              <a:ea typeface="맑은 고딕"/>
              <a:cs typeface="Arimo"/>
              <a:sym typeface="Arimo"/>
            </a:endParaRPr>
          </a:p>
          <a:p>
            <a:pPr lvl="0" algn="l">
              <a:lnSpc>
                <a:spcPts val="2879"/>
              </a:lnSpc>
              <a:defRPr/>
            </a:pPr>
            <a:endParaRPr lang="en-US" sz="2400" b="1">
              <a:solidFill>
                <a:srgbClr val="000000"/>
              </a:solidFill>
              <a:latin typeface="맑은 고딕"/>
              <a:ea typeface="맑은 고딕"/>
              <a:cs typeface="Arimo"/>
              <a:sym typeface="Arimo"/>
            </a:endParaRPr>
          </a:p>
          <a:p>
            <a:pPr lvl="0" algn="l">
              <a:lnSpc>
                <a:spcPts val="2879"/>
              </a:lnSpc>
              <a:defRPr/>
            </a:pPr>
            <a:r>
              <a:rPr lang="en-US" sz="2400" b="1">
                <a:solidFill>
                  <a:srgbClr val="000000"/>
                </a:solidFill>
                <a:latin typeface="맑은 고딕"/>
                <a:ea typeface="맑은 고딕"/>
                <a:cs typeface="Arimo"/>
                <a:sym typeface="Arimo"/>
              </a:rPr>
              <a:t>안전이 보장된 베이비캠 사용</a:t>
            </a:r>
            <a:endParaRPr lang="en-US" sz="2400" b="1">
              <a:solidFill>
                <a:srgbClr val="000000"/>
              </a:solidFill>
              <a:latin typeface="맑은 고딕"/>
              <a:ea typeface="맑은 고딕"/>
              <a:cs typeface="Arimo"/>
              <a:sym typeface="Arimo"/>
            </a:endParaRPr>
          </a:p>
          <a:p>
            <a:pPr lvl="0" algn="l">
              <a:lnSpc>
                <a:spcPts val="2879"/>
              </a:lnSpc>
              <a:defRPr/>
            </a:pPr>
            <a:endParaRPr lang="en-US" sz="2400" b="1">
              <a:solidFill>
                <a:srgbClr val="000000"/>
              </a:solidFill>
              <a:latin typeface="맑은 고딕"/>
              <a:ea typeface="맑은 고딕"/>
              <a:cs typeface="Arimo"/>
              <a:sym typeface="Arimo"/>
            </a:endParaRPr>
          </a:p>
          <a:p>
            <a:pPr lvl="0" algn="l">
              <a:lnSpc>
                <a:spcPts val="2879"/>
              </a:lnSpc>
              <a:defRPr/>
            </a:pPr>
            <a:r>
              <a:rPr lang="en-US" sz="2400" b="1">
                <a:solidFill>
                  <a:srgbClr val="000000"/>
                </a:solidFill>
                <a:latin typeface="맑은 고딕"/>
                <a:ea typeface="맑은 고딕"/>
                <a:cs typeface="Arimo"/>
                <a:sym typeface="Arimo"/>
              </a:rPr>
              <a:t>IR 카메라를 써서 야간에도 선명한 화질</a:t>
            </a:r>
            <a:endParaRPr lang="en-US" sz="2400" b="1">
              <a:solidFill>
                <a:srgbClr val="000000"/>
              </a:solidFill>
              <a:latin typeface="맑은 고딕"/>
              <a:ea typeface="맑은 고딕"/>
              <a:cs typeface="Arimo"/>
              <a:sym typeface="Arimo"/>
            </a:endParaRPr>
          </a:p>
          <a:p>
            <a:pPr lvl="0" algn="l">
              <a:lnSpc>
                <a:spcPts val="2879"/>
              </a:lnSpc>
              <a:defRPr/>
            </a:pPr>
            <a:endParaRPr lang="en-US" sz="2400" b="1">
              <a:solidFill>
                <a:srgbClr val="000000"/>
              </a:solidFill>
              <a:latin typeface="맑은 고딕"/>
              <a:ea typeface="맑은 고딕"/>
              <a:cs typeface="Arimo"/>
              <a:sym typeface="Arimo"/>
            </a:endParaRPr>
          </a:p>
          <a:p>
            <a:pPr lvl="0" algn="l">
              <a:lnSpc>
                <a:spcPts val="2879"/>
              </a:lnSpc>
              <a:defRPr/>
            </a:pPr>
            <a:r>
              <a:rPr lang="en-US" sz="2400" b="1">
                <a:solidFill>
                  <a:srgbClr val="000000"/>
                </a:solidFill>
                <a:latin typeface="맑은 고딕"/>
                <a:ea typeface="맑은 고딕"/>
                <a:cs typeface="Arimo"/>
                <a:sym typeface="Arimo"/>
              </a:rPr>
              <a:t>RTSP 방식 지원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065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487426" y="9182100"/>
            <a:ext cx="3085098" cy="3429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r">
              <a:lnSpc>
                <a:spcPts val="2160"/>
              </a:lnSpc>
              <a:defRPr/>
            </a:pPr>
            <a:r>
              <a:rPr lang="en-US" sz="1399" b="1" spc="232">
                <a:solidFill>
                  <a:srgbClr val="5371ff"/>
                </a:solidFill>
                <a:latin typeface="Arimo Bold"/>
                <a:ea typeface="Arimo Bold"/>
                <a:cs typeface="Arimo Bold"/>
                <a:sym typeface="Arimo Bold"/>
              </a:rPr>
              <a:t>K-Digital Training</a:t>
            </a:r>
            <a:endParaRPr lang="en-US" sz="1399" b="1" spc="232">
              <a:solidFill>
                <a:srgbClr val="5371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09043" y="2200016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1985" y="723174"/>
            <a:ext cx="1946101" cy="3436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2398" y="2670229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42398" y="6080571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2398" y="7203298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38200" y="7830017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71555" y="8309754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3269834" y="5007027"/>
            <a:ext cx="173797" cy="173797"/>
            <a:chOff x="0" y="0"/>
            <a:chExt cx="231729" cy="2317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42398" y="4949685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42398" y="3812006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032636" y="1070265"/>
            <a:ext cx="8222728" cy="6191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799"/>
              </a:lnSpc>
              <a:defRPr/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수집 및 라벨링</a:t>
            </a:r>
            <a:endParaRPr 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 rot="0">
            <a:off x="4724400" y="4305300"/>
            <a:ext cx="3005948" cy="2981207"/>
            <a:chOff x="0" y="0"/>
            <a:chExt cx="4007931" cy="397494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07993" cy="3974973"/>
            </a:xfrm>
            <a:custGeom>
              <a:avLst/>
              <a:gdLst/>
              <a:rect l="l" t="t" r="r" b="b"/>
              <a:pathLst>
                <a:path w="4007993" h="3974973">
                  <a:moveTo>
                    <a:pt x="0" y="0"/>
                  </a:moveTo>
                  <a:lnTo>
                    <a:pt x="4007993" y="0"/>
                  </a:lnTo>
                  <a:lnTo>
                    <a:pt x="4007993" y="3974973"/>
                  </a:lnTo>
                  <a:lnTo>
                    <a:pt x="0" y="39749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 rot="0">
            <a:off x="7943336" y="5295900"/>
            <a:ext cx="3410464" cy="914400"/>
            <a:chOff x="0" y="0"/>
            <a:chExt cx="4547285" cy="1219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47235" cy="1219200"/>
            </a:xfrm>
            <a:custGeom>
              <a:avLst/>
              <a:gdLst/>
              <a:rect l="l" t="t" r="r" b="b"/>
              <a:pathLst>
                <a:path w="4547235" h="1219200">
                  <a:moveTo>
                    <a:pt x="0" y="0"/>
                  </a:moveTo>
                  <a:lnTo>
                    <a:pt x="4547235" y="0"/>
                  </a:lnTo>
                  <a:lnTo>
                    <a:pt x="4547235" y="1219200"/>
                  </a:lnTo>
                  <a:lnTo>
                    <a:pt x="0" y="12192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/>
              <a:stretch>
                <a:fillRect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 rot="0">
            <a:off x="4267200" y="1943100"/>
            <a:ext cx="7010400" cy="914527"/>
            <a:chOff x="0" y="0"/>
            <a:chExt cx="9347200" cy="121936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347200" cy="1219327"/>
            </a:xfrm>
            <a:custGeom>
              <a:avLst/>
              <a:gdLst/>
              <a:rect l="l" t="t" r="r" b="b"/>
              <a:pathLst>
                <a:path w="9347200" h="1219327">
                  <a:moveTo>
                    <a:pt x="0" y="0"/>
                  </a:moveTo>
                  <a:lnTo>
                    <a:pt x="9347200" y="0"/>
                  </a:lnTo>
                  <a:lnTo>
                    <a:pt x="9347200" y="1219327"/>
                  </a:lnTo>
                  <a:lnTo>
                    <a:pt x="0" y="12193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/>
              <a:stretch>
                <a:fillRect l="-3540" r="-3540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1734800" y="3390900"/>
            <a:ext cx="6032514" cy="51657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just">
              <a:lnSpc>
                <a:spcPts val="3680"/>
              </a:lnSpc>
              <a:defRPr/>
            </a:pPr>
            <a:r>
              <a:rPr lang="en-US" sz="2300" b="1">
                <a:solidFill>
                  <a:srgbClr val="000000"/>
                </a:solidFill>
                <a:latin typeface="맑은 고딕"/>
                <a:ea typeface="맑은 고딕"/>
                <a:cs typeface="윤고딕 Medium"/>
                <a:sym typeface="윤고딕 Medium"/>
              </a:rPr>
              <a:t> 데이터 수집 단계에서 아기 얼굴 데이터셋을 찾던 도중 발견</a:t>
            </a:r>
            <a:endParaRPr lang="en-US" sz="2300" b="1">
              <a:solidFill>
                <a:srgbClr val="000000"/>
              </a:solidFill>
              <a:latin typeface="맑은 고딕"/>
              <a:ea typeface="맑은 고딕"/>
              <a:cs typeface="윤고딕 Medium"/>
              <a:sym typeface="윤고딕 Medium"/>
            </a:endParaRPr>
          </a:p>
          <a:p>
            <a:pPr algn="just">
              <a:lnSpc>
                <a:spcPts val="3680"/>
              </a:lnSpc>
              <a:defRPr/>
            </a:pPr>
            <a:endParaRPr lang="en-US" sz="2300" b="1">
              <a:solidFill>
                <a:srgbClr val="000000"/>
              </a:solidFill>
              <a:latin typeface="맑은 고딕"/>
              <a:ea typeface="맑은 고딕"/>
              <a:cs typeface="윤고딕 Medium"/>
              <a:sym typeface="윤고딕 Medium"/>
            </a:endParaRPr>
          </a:p>
          <a:p>
            <a:pPr algn="just">
              <a:lnSpc>
                <a:spcPts val="3680"/>
              </a:lnSpc>
              <a:defRPr/>
            </a:pPr>
            <a:r>
              <a:rPr lang="en-US" sz="2300" b="1">
                <a:solidFill>
                  <a:srgbClr val="000000"/>
                </a:solidFill>
                <a:latin typeface="맑은 고딕"/>
                <a:ea typeface="맑은 고딕"/>
                <a:cs typeface="윤고딕"/>
                <a:sym typeface="윤고딕"/>
              </a:rPr>
              <a:t> 팀원들간 데이터 공유 및 라벨링 용이</a:t>
            </a:r>
            <a:endParaRPr lang="en-US" sz="2300" b="1">
              <a:solidFill>
                <a:srgbClr val="000000"/>
              </a:solidFill>
              <a:latin typeface="맑은 고딕"/>
              <a:ea typeface="맑은 고딕"/>
              <a:cs typeface="윤고딕"/>
              <a:sym typeface="윤고딕"/>
            </a:endParaRPr>
          </a:p>
          <a:p>
            <a:pPr algn="just">
              <a:lnSpc>
                <a:spcPts val="3680"/>
              </a:lnSpc>
              <a:defRPr/>
            </a:pPr>
            <a:r>
              <a:rPr lang="en-US" sz="2300" b="1">
                <a:solidFill>
                  <a:srgbClr val="000000"/>
                </a:solidFill>
                <a:latin typeface="맑은 고딕"/>
                <a:ea typeface="맑은 고딕"/>
                <a:cs typeface="윤고딕"/>
                <a:sym typeface="윤고딕"/>
              </a:rPr>
              <a:t> </a:t>
            </a:r>
            <a:endParaRPr lang="en-US" sz="2300" b="1">
              <a:solidFill>
                <a:srgbClr val="000000"/>
              </a:solidFill>
              <a:latin typeface="맑은 고딕"/>
              <a:ea typeface="맑은 고딕"/>
              <a:cs typeface="윤고딕"/>
              <a:sym typeface="윤고딕"/>
            </a:endParaRPr>
          </a:p>
          <a:p>
            <a:pPr algn="just">
              <a:lnSpc>
                <a:spcPts val="3680"/>
              </a:lnSpc>
              <a:defRPr/>
            </a:pPr>
            <a:r>
              <a:rPr lang="en-US" sz="2300" b="1">
                <a:solidFill>
                  <a:srgbClr val="000000"/>
                </a:solidFill>
                <a:latin typeface="맑은 고딕"/>
                <a:ea typeface="맑은 고딕"/>
                <a:cs typeface="윤고딕"/>
                <a:sym typeface="윤고딕"/>
              </a:rPr>
              <a:t> AI가 라벨링을 어시스트 해줘서 빠르게 해결</a:t>
            </a:r>
            <a:endParaRPr lang="en-US" sz="2300" b="1">
              <a:solidFill>
                <a:srgbClr val="000000"/>
              </a:solidFill>
              <a:latin typeface="맑은 고딕"/>
              <a:ea typeface="맑은 고딕"/>
              <a:cs typeface="윤고딕"/>
              <a:sym typeface="윤고딕"/>
            </a:endParaRPr>
          </a:p>
          <a:p>
            <a:pPr algn="just">
              <a:lnSpc>
                <a:spcPts val="3680"/>
              </a:lnSpc>
              <a:defRPr/>
            </a:pPr>
            <a:endParaRPr lang="en-US" sz="2300" b="1">
              <a:solidFill>
                <a:srgbClr val="000000"/>
              </a:solidFill>
              <a:latin typeface="맑은 고딕"/>
              <a:ea typeface="맑은 고딕"/>
              <a:cs typeface="윤고딕"/>
              <a:sym typeface="윤고딕"/>
            </a:endParaRPr>
          </a:p>
          <a:p>
            <a:pPr algn="just">
              <a:lnSpc>
                <a:spcPts val="3680"/>
              </a:lnSpc>
              <a:defRPr/>
            </a:pPr>
            <a:r>
              <a:rPr lang="en-US" sz="2300" b="1">
                <a:solidFill>
                  <a:srgbClr val="000000"/>
                </a:solidFill>
                <a:latin typeface="맑은 고딕"/>
                <a:ea typeface="맑은 고딕"/>
                <a:cs typeface="윤고딕"/>
                <a:sym typeface="윤고딕"/>
              </a:rPr>
              <a:t> 데이터셋 증강과 분리를 지원</a:t>
            </a:r>
            <a:endParaRPr lang="en-US" sz="2300" b="1">
              <a:solidFill>
                <a:srgbClr val="000000"/>
              </a:solidFill>
              <a:latin typeface="맑은 고딕"/>
              <a:ea typeface="맑은 고딕"/>
              <a:cs typeface="윤고딕"/>
              <a:sym typeface="윤고딕"/>
            </a:endParaRPr>
          </a:p>
          <a:p>
            <a:pPr algn="just">
              <a:lnSpc>
                <a:spcPts val="3680"/>
              </a:lnSpc>
              <a:defRPr/>
            </a:pPr>
            <a:endParaRPr lang="en-US" sz="2300" b="1">
              <a:solidFill>
                <a:srgbClr val="000000"/>
              </a:solidFill>
              <a:latin typeface="맑은 고딕"/>
              <a:ea typeface="맑은 고딕"/>
              <a:cs typeface="윤고딕"/>
              <a:sym typeface="윤고딕"/>
            </a:endParaRPr>
          </a:p>
          <a:p>
            <a:pPr algn="just">
              <a:lnSpc>
                <a:spcPts val="3680"/>
              </a:lnSpc>
              <a:defRPr/>
            </a:pPr>
            <a:r>
              <a:rPr lang="en-US" sz="2300" b="1">
                <a:solidFill>
                  <a:srgbClr val="000000"/>
                </a:solidFill>
                <a:latin typeface="맑은 고딕"/>
                <a:ea typeface="맑은 고딕"/>
                <a:cs typeface="윤고딕"/>
                <a:sym typeface="윤고딕"/>
              </a:rPr>
              <a:t> 사이트에서 지원하는 학습으로 결과 미리 확인</a:t>
            </a:r>
            <a:endParaRPr lang="en-US" sz="2300" b="1">
              <a:solidFill>
                <a:srgbClr val="000000"/>
              </a:solidFill>
              <a:latin typeface="맑은 고딕"/>
              <a:ea typeface="맑은 고딕"/>
              <a:cs typeface="윤고딕"/>
              <a:sym typeface="윤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506200" y="2019300"/>
            <a:ext cx="6477922" cy="7076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760"/>
              </a:lnSpc>
              <a:defRPr/>
            </a:pPr>
            <a:r>
              <a:rPr lang="en-US" sz="2300" b="1">
                <a:solidFill>
                  <a:srgbClr val="000000"/>
                </a:solidFill>
                <a:latin typeface="맑은 고딕"/>
                <a:ea typeface="맑은 고딕"/>
                <a:cs typeface="Arimo"/>
                <a:sym typeface="Arimo"/>
              </a:rPr>
              <a:t>OpenImages V7에서 키워드를 이용해서 데이터 수집</a:t>
            </a:r>
            <a:endParaRPr lang="en-US" sz="2300" b="1">
              <a:solidFill>
                <a:srgbClr val="000000"/>
              </a:solidFill>
              <a:latin typeface="맑은 고딕"/>
              <a:ea typeface="맑은 고딕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44214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809043" y="2200016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8200" y="7830017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3269834" y="5007027"/>
            <a:ext cx="173797" cy="173797"/>
            <a:chOff x="0" y="0"/>
            <a:chExt cx="231729" cy="2317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4114800" y="0"/>
            <a:ext cx="10668000" cy="1333500"/>
            <a:chOff x="0" y="-254000"/>
            <a:chExt cx="14224000" cy="1778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817600" cy="1524000"/>
            </a:xfrm>
            <a:custGeom>
              <a:avLst/>
              <a:gdLst/>
              <a:rect l="l" t="t" r="r" b="b"/>
              <a:pathLst>
                <a:path w="13817600" h="1524000">
                  <a:moveTo>
                    <a:pt x="0" y="0"/>
                  </a:moveTo>
                  <a:lnTo>
                    <a:pt x="13817600" y="0"/>
                  </a:lnTo>
                  <a:lnTo>
                    <a:pt x="138176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406400" y="-254000"/>
              <a:ext cx="13817600" cy="1676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algn="l">
                <a:lnSpc>
                  <a:spcPts val="4798"/>
                </a:lnSpc>
                <a:defRPr/>
              </a:pPr>
              <a:r>
                <a:rPr lang="en-US" sz="2720">
                  <a:solidFill>
                    <a:srgbClr val="12127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데이터 수집 후 Roboflow 를 이용해 라벨링, CLASS 분류</a:t>
              </a:r>
              <a:endParaRPr lang="en-US" sz="272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5257800" y="1261969"/>
            <a:ext cx="12242011" cy="7234330"/>
            <a:chOff x="0" y="0"/>
            <a:chExt cx="9071781" cy="53609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071737" cy="5360924"/>
            </a:xfrm>
            <a:custGeom>
              <a:avLst/>
              <a:gdLst/>
              <a:rect l="l" t="t" r="r" b="b"/>
              <a:pathLst>
                <a:path w="9071737" h="5360924">
                  <a:moveTo>
                    <a:pt x="0" y="0"/>
                  </a:moveTo>
                  <a:lnTo>
                    <a:pt x="9071737" y="0"/>
                  </a:lnTo>
                  <a:lnTo>
                    <a:pt x="9071737" y="5360924"/>
                  </a:lnTo>
                  <a:lnTo>
                    <a:pt x="0" y="53609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 l="-9990" r="-9990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21985" y="723174"/>
            <a:ext cx="1946101" cy="3436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2398" y="2670229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2398" y="6080571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2398" y="7203298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1555" y="8309754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398" y="4949685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2398" y="3812006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187063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809043" y="2200016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8200" y="7830017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3269834" y="5007027"/>
            <a:ext cx="173797" cy="173797"/>
            <a:chOff x="0" y="0"/>
            <a:chExt cx="231729" cy="2317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4114800" y="76200"/>
            <a:ext cx="11353800" cy="1257300"/>
            <a:chOff x="0" y="-152400"/>
            <a:chExt cx="15138400" cy="167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817600" cy="1524000"/>
            </a:xfrm>
            <a:custGeom>
              <a:avLst/>
              <a:gdLst/>
              <a:rect l="l" t="t" r="r" b="b"/>
              <a:pathLst>
                <a:path w="13817600" h="1524000">
                  <a:moveTo>
                    <a:pt x="0" y="0"/>
                  </a:moveTo>
                  <a:lnTo>
                    <a:pt x="13817600" y="0"/>
                  </a:lnTo>
                  <a:lnTo>
                    <a:pt x="138176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52400"/>
              <a:ext cx="15138400" cy="1676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algn="l">
                <a:lnSpc>
                  <a:spcPts val="4798"/>
                </a:lnSpc>
                <a:defRPr/>
              </a:pPr>
              <a:r>
                <a:rPr lang="en-US" sz="2720" b="1">
                  <a:solidFill>
                    <a:srgbClr val="12127d"/>
                  </a:solidFill>
                  <a:latin typeface="맑은 고딕"/>
                  <a:ea typeface="맑은 고딕"/>
                  <a:cs typeface="TDTD평고딕"/>
                  <a:sym typeface="TDTD평고딕"/>
                </a:rPr>
                <a:t>데이터 수집 후 Roboflow 를 이용해 라벨링, CLASS 분류</a:t>
              </a:r>
              <a:endParaRPr lang="en-US" sz="2720" b="1">
                <a:solidFill>
                  <a:srgbClr val="12127d"/>
                </a:solidFill>
                <a:latin typeface="맑은 고딕"/>
                <a:ea typeface="맑은 고딕"/>
                <a:cs typeface="TDTD평고딕"/>
                <a:sym typeface="TDTD평고딕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4664006" y="1333500"/>
            <a:ext cx="11789668" cy="3128289"/>
          </a:xfrm>
          <a:custGeom>
            <a:avLst/>
            <a:gdLst/>
            <a:rect l="l" t="t" r="r" b="b"/>
            <a:pathLst>
              <a:path w="11789668" h="3128289">
                <a:moveTo>
                  <a:pt x="0" y="0"/>
                </a:moveTo>
                <a:lnTo>
                  <a:pt x="11789669" y="0"/>
                </a:lnTo>
                <a:lnTo>
                  <a:pt x="11789669" y="3128289"/>
                </a:lnTo>
                <a:lnTo>
                  <a:pt x="0" y="3128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 l="-53180" r="-2371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664006" y="4461789"/>
            <a:ext cx="11789668" cy="4495926"/>
          </a:xfrm>
          <a:custGeom>
            <a:avLst/>
            <a:gdLst/>
            <a:rect l="l" t="t" r="r" b="b"/>
            <a:pathLst>
              <a:path w="11789668" h="4495926">
                <a:moveTo>
                  <a:pt x="0" y="0"/>
                </a:moveTo>
                <a:lnTo>
                  <a:pt x="11789669" y="0"/>
                </a:lnTo>
                <a:lnTo>
                  <a:pt x="11789669" y="4495926"/>
                </a:lnTo>
                <a:lnTo>
                  <a:pt x="0" y="4495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 l="-50620" r="-1700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21985" y="723174"/>
            <a:ext cx="1946101" cy="3436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2398" y="2670229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2398" y="6080571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2398" y="7203298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1555" y="8309754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398" y="4949685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2398" y="3812006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10597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487426" y="9182100"/>
            <a:ext cx="3085098" cy="3429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r">
              <a:lnSpc>
                <a:spcPts val="2160"/>
              </a:lnSpc>
              <a:defRPr/>
            </a:pPr>
            <a:r>
              <a:rPr lang="en-US" sz="1399" b="1" spc="232">
                <a:solidFill>
                  <a:srgbClr val="5371ff"/>
                </a:solidFill>
                <a:latin typeface="Arimo Bold"/>
                <a:ea typeface="Arimo Bold"/>
                <a:cs typeface="Arimo Bold"/>
                <a:sym typeface="Arimo Bold"/>
              </a:rPr>
              <a:t>K-Digital Training</a:t>
            </a:r>
            <a:endParaRPr lang="en-US" sz="1399" b="1" spc="232">
              <a:solidFill>
                <a:srgbClr val="5371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09043" y="2200016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8200" y="7830017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3269834" y="6137914"/>
            <a:ext cx="173797" cy="173797"/>
            <a:chOff x="0" y="0"/>
            <a:chExt cx="231729" cy="2317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14076038" y="9258300"/>
            <a:ext cx="1002918" cy="319289"/>
            <a:chOff x="0" y="0"/>
            <a:chExt cx="1337224" cy="425719"/>
          </a:xfrm>
        </p:grpSpPr>
        <p:sp>
          <p:nvSpPr>
            <p:cNvPr id="15" name="Freeform 15" descr="EMB0000378c3f3d"/>
            <p:cNvSpPr/>
            <p:nvPr/>
          </p:nvSpPr>
          <p:spPr>
            <a:xfrm>
              <a:off x="0" y="0"/>
              <a:ext cx="1337183" cy="425704"/>
            </a:xfrm>
            <a:custGeom>
              <a:avLst/>
              <a:gdLst/>
              <a:rect l="l" t="t" r="r" b="b"/>
              <a:pathLst>
                <a:path w="1337183" h="425704">
                  <a:moveTo>
                    <a:pt x="0" y="0"/>
                  </a:moveTo>
                  <a:lnTo>
                    <a:pt x="1337183" y="0"/>
                  </a:lnTo>
                  <a:lnTo>
                    <a:pt x="1337183" y="425704"/>
                  </a:lnTo>
                  <a:lnTo>
                    <a:pt x="0" y="4257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/>
              <a:stretch>
                <a:fillRect r="-820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12801600" y="9258300"/>
            <a:ext cx="1011674" cy="300768"/>
            <a:chOff x="0" y="0"/>
            <a:chExt cx="1348899" cy="4010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48867" cy="401066"/>
            </a:xfrm>
            <a:custGeom>
              <a:avLst/>
              <a:gdLst/>
              <a:rect l="l" t="t" r="r" b="b"/>
              <a:pathLst>
                <a:path w="1348867" h="401066">
                  <a:moveTo>
                    <a:pt x="0" y="0"/>
                  </a:moveTo>
                  <a:lnTo>
                    <a:pt x="1348867" y="0"/>
                  </a:lnTo>
                  <a:lnTo>
                    <a:pt x="1348867" y="401066"/>
                  </a:lnTo>
                  <a:lnTo>
                    <a:pt x="0" y="4010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/>
              <a:stretch>
                <a:fillRect b="1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4114800" y="190500"/>
            <a:ext cx="8610600" cy="1143000"/>
            <a:chOff x="0" y="0"/>
            <a:chExt cx="11480800" cy="1524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80800" cy="1524000"/>
            </a:xfrm>
            <a:custGeom>
              <a:avLst/>
              <a:gdLst/>
              <a:rect l="l" t="t" r="r" b="b"/>
              <a:pathLst>
                <a:path w="11480800" h="1524000">
                  <a:moveTo>
                    <a:pt x="0" y="0"/>
                  </a:moveTo>
                  <a:lnTo>
                    <a:pt x="11480800" y="0"/>
                  </a:lnTo>
                  <a:lnTo>
                    <a:pt x="114808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1480800" cy="157162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algn="l">
                <a:lnSpc>
                  <a:spcPts val="4798"/>
                </a:lnSpc>
                <a:defRPr/>
              </a:pPr>
              <a:r>
                <a:rPr lang="en-US" sz="3600">
                  <a:solidFill>
                    <a:srgbClr val="12127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야간 모델 성능 지표</a:t>
              </a:r>
              <a:endParaRPr lang="en-US" sz="36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4755696" y="2481040"/>
            <a:ext cx="12503604" cy="2828940"/>
          </a:xfrm>
          <a:custGeom>
            <a:avLst/>
            <a:gdLst/>
            <a:rect l="l" t="t" r="r" b="b"/>
            <a:pathLst>
              <a:path w="12503604" h="2828940">
                <a:moveTo>
                  <a:pt x="0" y="0"/>
                </a:moveTo>
                <a:lnTo>
                  <a:pt x="12503604" y="0"/>
                </a:lnTo>
                <a:lnTo>
                  <a:pt x="12503604" y="2828940"/>
                </a:lnTo>
                <a:lnTo>
                  <a:pt x="0" y="2828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21985" y="723174"/>
            <a:ext cx="1946101" cy="3436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2398" y="2670229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398" y="7203298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1555" y="8309754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2398" y="3812006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2398" y="6080571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42398" y="4949685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755696" y="1830446"/>
            <a:ext cx="2712720" cy="3695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879"/>
              </a:lnSpc>
              <a:defRPr/>
            </a:pPr>
            <a:r>
              <a:rPr lang="en-US" sz="24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YOLOv11s 모델</a:t>
            </a:r>
            <a:endParaRPr lang="en-US" sz="24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755696" y="6032946"/>
            <a:ext cx="6527064" cy="20376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315"/>
              </a:lnSpc>
              <a:defRPr/>
            </a:pPr>
            <a:r>
              <a:rPr lang="en-US" sz="1737" b="1">
                <a:solidFill>
                  <a:srgbClr val="10101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• 전체 성능 (mAP50): 0.907</a:t>
            </a:r>
            <a:endParaRPr lang="en-US" sz="1737" b="1">
              <a:solidFill>
                <a:srgbClr val="10101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2315"/>
              </a:lnSpc>
              <a:defRPr/>
            </a:pPr>
            <a:r>
              <a:rPr lang="en-US" sz="1737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 → 모델이 전체적으로 높은 정확도와 재현율을 달성함.</a:t>
            </a:r>
            <a:endParaRPr lang="en-US" sz="1737" b="1">
              <a:solidFill>
                <a:srgbClr val="10101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15"/>
              </a:lnSpc>
              <a:defRPr/>
            </a:pPr>
            <a:endParaRPr lang="en-US" sz="1737" b="1">
              <a:solidFill>
                <a:srgbClr val="10101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15"/>
              </a:lnSpc>
              <a:defRPr/>
            </a:pPr>
            <a:r>
              <a:rPr lang="en-US" sz="1737">
                <a:solidFill>
                  <a:srgbClr val="10101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173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클래스별 성능 비교</a:t>
            </a:r>
            <a:endParaRPr lang="en-US" sz="1737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2315"/>
              </a:lnSpc>
              <a:defRPr/>
            </a:pPr>
            <a:r>
              <a:rPr lang="en-US" sz="173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- Nose: mAP50 = 0.973     (가장 높은 인식률)</a:t>
            </a:r>
            <a:endParaRPr lang="en-US" sz="1737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15"/>
              </a:lnSpc>
              <a:defRPr/>
            </a:pPr>
            <a:r>
              <a:rPr lang="en-US" sz="173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- Mouth: mAP50 = 0.948   (우수한 인식 정확도)</a:t>
            </a:r>
            <a:endParaRPr lang="en-US" sz="1737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314"/>
              </a:lnSpc>
              <a:defRPr/>
            </a:pPr>
            <a:r>
              <a:rPr lang="en-US" sz="173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- Pacifier: mAP50 = 0.799 (상대적으로 낮음, 데이터 부족 영향 가능)</a:t>
            </a:r>
            <a:endParaRPr lang="en-US" sz="1737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282761" y="6054662"/>
            <a:ext cx="6356391" cy="10304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773"/>
              </a:lnSpc>
              <a:spcBef>
                <a:spcPct val="0"/>
              </a:spcBef>
              <a:defRPr/>
            </a:pPr>
            <a:r>
              <a:rPr lang="en-US" sz="2081" b="1" u="none" strike="noStrik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• Precision (정확도): 평균 0.939</a:t>
            </a:r>
            <a:endParaRPr lang="en-US" sz="2081" b="1" u="none" strike="noStrike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0" lvl="0" indent="0" algn="l">
              <a:lnSpc>
                <a:spcPts val="2773"/>
              </a:lnSpc>
              <a:spcBef>
                <a:spcPct val="0"/>
              </a:spcBef>
              <a:defRPr/>
            </a:pPr>
            <a:r>
              <a:rPr lang="en-US" sz="2081" b="1" u="none" strike="noStrik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Recall (재현율): 평균 0.846</a:t>
            </a:r>
            <a:endParaRPr lang="en-US" sz="2081" b="1" u="none" strike="noStrike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0" lvl="0" indent="0" algn="l">
              <a:lnSpc>
                <a:spcPts val="2773"/>
              </a:lnSpc>
              <a:spcBef>
                <a:spcPct val="0"/>
              </a:spcBef>
              <a:defRPr/>
            </a:pPr>
            <a:r>
              <a:rPr lang="en-US" sz="2081" b="1" u="none" strike="noStrik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→ 검출률과 오탐률 모두 균형 잡힌 결과.</a:t>
            </a:r>
            <a:endParaRPr lang="en-US" sz="2081" b="1" u="none" strike="noStrike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182148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9043" y="2200016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8200" y="7830017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3269834" y="6137914"/>
            <a:ext cx="173797" cy="173797"/>
            <a:chOff x="0" y="0"/>
            <a:chExt cx="231729" cy="2317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4191000" y="266700"/>
            <a:ext cx="6172200" cy="1143000"/>
            <a:chOff x="0" y="0"/>
            <a:chExt cx="8229600" cy="1524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29600" cy="1524000"/>
            </a:xfrm>
            <a:custGeom>
              <a:avLst/>
              <a:gdLst/>
              <a:rect l="l" t="t" r="r" b="b"/>
              <a:pathLst>
                <a:path w="8229600" h="1524000">
                  <a:moveTo>
                    <a:pt x="0" y="0"/>
                  </a:moveTo>
                  <a:lnTo>
                    <a:pt x="8229600" y="0"/>
                  </a:lnTo>
                  <a:lnTo>
                    <a:pt x="82296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8229600" cy="1485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algn="l">
                <a:lnSpc>
                  <a:spcPts val="4799"/>
                </a:lnSpc>
                <a:defRPr/>
              </a:pPr>
              <a:r>
                <a:rPr lang="en-US" sz="4400">
                  <a:solidFill>
                    <a:srgbClr val="12127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주간 모델 성능 테스트</a:t>
              </a:r>
              <a:endParaRPr lang="en-US" sz="44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4592353" y="1649002"/>
            <a:ext cx="9985144" cy="2633003"/>
          </a:xfrm>
          <a:custGeom>
            <a:avLst/>
            <a:gdLst/>
            <a:rect l="l" t="t" r="r" b="b"/>
            <a:pathLst>
              <a:path w="9985144" h="2633003">
                <a:moveTo>
                  <a:pt x="0" y="0"/>
                </a:moveTo>
                <a:lnTo>
                  <a:pt x="9985144" y="0"/>
                </a:lnTo>
                <a:lnTo>
                  <a:pt x="9985144" y="2633004"/>
                </a:lnTo>
                <a:lnTo>
                  <a:pt x="0" y="2633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 l="-14580" t="-8940" r="-33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75077" y="4461789"/>
            <a:ext cx="6940338" cy="4415511"/>
          </a:xfrm>
          <a:custGeom>
            <a:avLst/>
            <a:gdLst/>
            <a:rect l="l" t="t" r="r" b="b"/>
            <a:pathLst>
              <a:path w="6940338" h="4415511">
                <a:moveTo>
                  <a:pt x="0" y="0"/>
                </a:moveTo>
                <a:lnTo>
                  <a:pt x="6940337" y="0"/>
                </a:lnTo>
                <a:lnTo>
                  <a:pt x="6940337" y="4415511"/>
                </a:lnTo>
                <a:lnTo>
                  <a:pt x="0" y="44155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21985" y="723174"/>
            <a:ext cx="1946101" cy="3436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398" y="2670229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2398" y="7203298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71555" y="8309754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2398" y="3812006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42398" y="6080571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42398" y="4949685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949185" y="5143500"/>
            <a:ext cx="5729216" cy="28464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3197"/>
              </a:lnSpc>
              <a:defRPr/>
            </a:pPr>
            <a:r>
              <a:rPr lang="en-US" sz="2799" b="1">
                <a:solidFill>
                  <a:srgbClr val="101010"/>
                </a:solidFill>
                <a:latin typeface="맑은 고딕"/>
                <a:ea typeface="맑은 고딕"/>
                <a:cs typeface="윤고딕 Medium"/>
                <a:sym typeface="윤고딕 Medium"/>
              </a:rPr>
              <a:t> • 너무 낮은 재현율</a:t>
            </a:r>
            <a:endParaRPr lang="en-US" sz="2799" b="1">
              <a:solidFill>
                <a:srgbClr val="101010"/>
              </a:solidFill>
              <a:latin typeface="맑은 고딕"/>
              <a:ea typeface="맑은 고딕"/>
              <a:cs typeface="윤고딕 Medium"/>
              <a:sym typeface="윤고딕 Medium"/>
            </a:endParaRPr>
          </a:p>
          <a:p>
            <a:pPr algn="l">
              <a:lnSpc>
                <a:spcPts val="3197"/>
              </a:lnSpc>
              <a:defRPr/>
            </a:pPr>
            <a:endParaRPr lang="en-US" sz="2799" b="1">
              <a:solidFill>
                <a:srgbClr val="101010"/>
              </a:solidFill>
              <a:latin typeface="맑은 고딕"/>
              <a:ea typeface="맑은 고딕"/>
              <a:cs typeface="윤고딕 Medium"/>
              <a:sym typeface="윤고딕 Medium"/>
            </a:endParaRPr>
          </a:p>
          <a:p>
            <a:pPr algn="l">
              <a:lnSpc>
                <a:spcPts val="3199"/>
              </a:lnSpc>
              <a:defRPr/>
            </a:pPr>
            <a:r>
              <a:rPr lang="en-US" sz="2799" b="1">
                <a:solidFill>
                  <a:srgbClr val="101010"/>
                </a:solidFill>
                <a:latin typeface="맑은 고딕"/>
                <a:ea typeface="맑은 고딕"/>
                <a:cs typeface="윤고딕 Medium"/>
                <a:sym typeface="윤고딕 Medium"/>
              </a:rPr>
              <a:t> • 객체를 많이 놓치는 상황</a:t>
            </a:r>
            <a:endParaRPr lang="en-US" sz="2799" b="1">
              <a:solidFill>
                <a:srgbClr val="101010"/>
              </a:solidFill>
              <a:latin typeface="맑은 고딕"/>
              <a:ea typeface="맑은 고딕"/>
              <a:cs typeface="윤고딕 Medium"/>
              <a:sym typeface="윤고딕 Medium"/>
            </a:endParaRPr>
          </a:p>
          <a:p>
            <a:pPr algn="l">
              <a:lnSpc>
                <a:spcPts val="3199"/>
              </a:lnSpc>
              <a:defRPr/>
            </a:pPr>
            <a:endParaRPr lang="en-US" sz="2799" b="1">
              <a:solidFill>
                <a:srgbClr val="101010"/>
              </a:solidFill>
              <a:latin typeface="맑은 고딕"/>
              <a:ea typeface="맑은 고딕"/>
              <a:cs typeface="윤고딕 Medium"/>
              <a:sym typeface="윤고딕 Medium"/>
            </a:endParaRPr>
          </a:p>
          <a:p>
            <a:pPr algn="l">
              <a:lnSpc>
                <a:spcPts val="3197"/>
              </a:lnSpc>
              <a:defRPr/>
            </a:pPr>
            <a:r>
              <a:rPr lang="en-US" sz="2799" b="1">
                <a:solidFill>
                  <a:srgbClr val="101010"/>
                </a:solidFill>
                <a:latin typeface="맑은 고딕"/>
                <a:ea typeface="맑은 고딕"/>
                <a:cs typeface="윤고딕 Medium"/>
                <a:sym typeface="윤고딕 Medium"/>
              </a:rPr>
              <a:t> • 데이터 보강 및 증강</a:t>
            </a:r>
            <a:endParaRPr lang="en-US" sz="2799" b="1">
              <a:solidFill>
                <a:srgbClr val="101010"/>
              </a:solidFill>
              <a:latin typeface="맑은 고딕"/>
              <a:ea typeface="맑은 고딕"/>
              <a:cs typeface="윤고딕 Medium"/>
              <a:sym typeface="윤고딕 Medium"/>
            </a:endParaRPr>
          </a:p>
          <a:p>
            <a:pPr algn="l">
              <a:lnSpc>
                <a:spcPts val="3197"/>
              </a:lnSpc>
              <a:defRPr/>
            </a:pPr>
            <a:endParaRPr lang="en-US" sz="2799" b="1">
              <a:solidFill>
                <a:srgbClr val="101010"/>
              </a:solidFill>
              <a:latin typeface="맑은 고딕"/>
              <a:ea typeface="맑은 고딕"/>
              <a:cs typeface="윤고딕 Medium"/>
              <a:sym typeface="윤고딕 Medium"/>
            </a:endParaRPr>
          </a:p>
          <a:p>
            <a:pPr algn="l">
              <a:lnSpc>
                <a:spcPts val="3199"/>
              </a:lnSpc>
              <a:defRPr/>
            </a:pPr>
            <a:r>
              <a:rPr lang="en-US" sz="2799" b="1">
                <a:solidFill>
                  <a:srgbClr val="101010"/>
                </a:solidFill>
                <a:latin typeface="맑은 고딕"/>
                <a:ea typeface="맑은 고딕"/>
                <a:cs typeface="윤고딕 Medium"/>
                <a:sym typeface="윤고딕 Medium"/>
              </a:rPr>
              <a:t> •팀원간 룰을 정한 라벨링</a:t>
            </a:r>
            <a:endParaRPr lang="en-US" sz="2799" b="1">
              <a:solidFill>
                <a:srgbClr val="101010"/>
              </a:solidFill>
              <a:latin typeface="맑은 고딕"/>
              <a:ea typeface="맑은 고딕"/>
              <a:cs typeface="윤고딕 Medium"/>
              <a:sym typeface="윤고딕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6189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grpSp>
        <p:nvGrpSpPr>
          <p:cNvPr id="59" name="Group 59"/>
          <p:cNvGrpSpPr/>
          <p:nvPr/>
        </p:nvGrpSpPr>
        <p:grpSpPr>
          <a:xfrm rot="10800000">
            <a:off x="0" y="0"/>
            <a:ext cx="3652123" cy="10287000"/>
            <a:chOff x="0" y="0"/>
            <a:chExt cx="961876" cy="270933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grpSp>
        <p:nvGrpSpPr>
          <p:cNvPr id="86" name="Group 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id="87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88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89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90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94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95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96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98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99" name="Group 20"/>
          <p:cNvGrpSpPr/>
          <p:nvPr/>
        </p:nvGrpSpPr>
        <p:grpSpPr>
          <a:xfrm rot="0">
            <a:off x="838200" y="8047009"/>
            <a:ext cx="3257588" cy="830291"/>
            <a:chOff x="0" y="0"/>
            <a:chExt cx="857965" cy="218677"/>
          </a:xfrm>
        </p:grpSpPr>
        <p:sp>
          <p:nvSpPr>
            <p:cNvPr id="100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101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102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109" name="Group 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1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1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112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113" name="Group 71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114" name="Freeform 7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15" name="TextBox 7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grpSp>
        <p:nvGrpSpPr>
          <p:cNvPr id="116" name="Group 77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id="117" name="Freeform 7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19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5371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120" name="Group 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121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122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123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133" name="Title 1"/>
          <p:cNvSpPr>
            <a:spLocks noGrp="1"/>
          </p:cNvSpPr>
          <p:nvPr>
            <p:ph type="title" idx="0"/>
          </p:nvPr>
        </p:nvSpPr>
        <p:spPr>
          <a:xfrm>
            <a:off x="4191000" y="266700"/>
            <a:ext cx="8610600" cy="1143000"/>
          </a:xfrm>
        </p:spPr>
        <p:txBody>
          <a:bodyPr>
            <a:normAutofit fontScale="90000"/>
          </a:bodyPr>
          <a:p>
            <a:pPr marL="0" lvl="0" indent="0" algn="l">
              <a:lnSpc>
                <a:spcPts val="4799"/>
              </a:lnSpc>
              <a:spcBef>
                <a:spcPct val="0"/>
              </a:spcBef>
              <a:defRPr/>
            </a:pPr>
            <a:r>
              <a:rPr lang="ko-KR" altLang="en-US" sz="36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데이터셋 보강 및 추가 라벨링 후 모델 성능 지표</a:t>
            </a:r>
            <a:endParaRPr lang="ko-KR" altLang="en-US" sz="360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43" name=""/>
          <p:cNvSpPr/>
          <p:nvPr/>
        </p:nvSpPr>
        <p:spPr>
          <a:xfrm>
            <a:off x="4953000" y="1485900"/>
            <a:ext cx="2895600" cy="4457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24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전체 평균 (all class)</a:t>
            </a:r>
            <a:endParaRPr xmlns:mc="http://schemas.openxmlformats.org/markup-compatibility/2006" xmlns:hp="http://schemas.haansoft.com/office/presentation/8.0" sz="2400" b="1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8" name="가로 글상자 89"/>
          <p:cNvSpPr txBox="1"/>
          <p:nvPr/>
        </p:nvSpPr>
        <p:spPr>
          <a:xfrm>
            <a:off x="4953000" y="6884669"/>
            <a:ext cx="12115800" cy="176212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1)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데이터가 늘어나면서 모델이 더 많은 객체를 정확히 인식하게 되었고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40"/>
              <a:ea typeface="한컴 윤고딕 740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2)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특히 R(재현율)과 mAP50-95(종합성능)이 뚜렷하게 좋아졌습니다.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3)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전체 mAP50-95가 0.695 → 0.797로 상승 → 약 14.7% 성능 향상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9" name="Freeform 21"/>
          <p:cNvSpPr/>
          <p:nvPr/>
        </p:nvSpPr>
        <p:spPr>
          <a:xfrm>
            <a:off x="7010400" y="2019300"/>
            <a:ext cx="8458200" cy="4724400"/>
          </a:xfrm>
          <a:custGeom>
            <a:avLst/>
            <a:gdLst/>
            <a:rect l="l" t="t" r="r" b="b"/>
            <a:pathLst>
              <a:path w="7228570" h="4111695">
                <a:moveTo>
                  <a:pt x="0" y="0"/>
                </a:moveTo>
                <a:lnTo>
                  <a:pt x="7228570" y="0"/>
                </a:lnTo>
                <a:lnTo>
                  <a:pt x="7228570" y="4111695"/>
                </a:lnTo>
                <a:lnTo>
                  <a:pt x="0" y="4111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3990" t="-7430" b="-6830"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3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grpSp>
        <p:nvGrpSpPr>
          <p:cNvPr id="59" name="Group 59"/>
          <p:cNvGrpSpPr/>
          <p:nvPr/>
        </p:nvGrpSpPr>
        <p:grpSpPr>
          <a:xfrm rot="10800000">
            <a:off x="0" y="0"/>
            <a:ext cx="3652123" cy="10287000"/>
            <a:chOff x="0" y="0"/>
            <a:chExt cx="961876" cy="270933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grpSp>
        <p:nvGrpSpPr>
          <p:cNvPr id="86" name="Group 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id="87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88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89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90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94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95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96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98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99" name="Group 20"/>
          <p:cNvGrpSpPr/>
          <p:nvPr/>
        </p:nvGrpSpPr>
        <p:grpSpPr>
          <a:xfrm rot="0">
            <a:off x="838200" y="8047009"/>
            <a:ext cx="3257588" cy="830291"/>
            <a:chOff x="0" y="0"/>
            <a:chExt cx="857965" cy="218677"/>
          </a:xfrm>
        </p:grpSpPr>
        <p:sp>
          <p:nvSpPr>
            <p:cNvPr id="100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101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102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109" name="Group 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1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1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112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113" name="Group 71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114" name="Freeform 7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15" name="TextBox 7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grpSp>
        <p:nvGrpSpPr>
          <p:cNvPr id="116" name="Group 77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id="117" name="Freeform 7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19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5371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120" name="Group 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121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122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123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133" name="Title 1"/>
          <p:cNvSpPr>
            <a:spLocks noGrp="1"/>
          </p:cNvSpPr>
          <p:nvPr>
            <p:ph type="title" idx="0"/>
          </p:nvPr>
        </p:nvSpPr>
        <p:spPr>
          <a:xfrm>
            <a:off x="4495800" y="190500"/>
            <a:ext cx="8610600" cy="1143000"/>
          </a:xfrm>
        </p:spPr>
        <p:txBody>
          <a:bodyPr>
            <a:normAutofit fontScale="90000"/>
          </a:bodyPr>
          <a:p>
            <a:pPr marL="0" lvl="0" indent="0" algn="l">
              <a:lnSpc>
                <a:spcPts val="4799"/>
              </a:lnSpc>
              <a:spcBef>
                <a:spcPct val="0"/>
              </a:spcBef>
              <a:defRPr/>
            </a:pPr>
            <a:r>
              <a:rPr lang="ko-KR" altLang="en-US" sz="36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데이터셋 보강 및 추가 라벨링 후 모델 성능 지표</a:t>
            </a:r>
            <a:endParaRPr lang="ko-KR" altLang="en-US" sz="360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43" name=""/>
          <p:cNvSpPr/>
          <p:nvPr/>
        </p:nvSpPr>
        <p:spPr>
          <a:xfrm>
            <a:off x="4953000" y="1337310"/>
            <a:ext cx="3352799" cy="4533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24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클래스별 </a:t>
            </a:r>
            <a:r>
              <a:rPr xmlns:mc="http://schemas.openxmlformats.org/markup-compatibility/2006" xmlns:hp="http://schemas.haansoft.com/office/presentation/8.0" lang="ko-KR" altLang="en-US" sz="24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그래프</a:t>
            </a:r>
            <a:r>
              <a:rPr xmlns:mc="http://schemas.openxmlformats.org/markup-compatibility/2006" xmlns:hp="http://schemas.haansoft.com/office/presentation/8.0" sz="24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비교</a:t>
            </a:r>
            <a:endParaRPr xmlns:mc="http://schemas.openxmlformats.org/markup-compatibility/2006" xmlns:hp="http://schemas.haansoft.com/office/presentation/8.0" sz="2400" b="1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8" name="가로 글상자 89"/>
          <p:cNvSpPr txBox="1"/>
          <p:nvPr/>
        </p:nvSpPr>
        <p:spPr>
          <a:xfrm>
            <a:off x="5181600" y="7145654"/>
            <a:ext cx="12115800" cy="142494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1)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개선전보다 개선후 전체적으로 지표가 상승했으며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2)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특히 fork, chopstick, bottle_cap 등 데이터 수가 적거나 난이도 높은 클래스에서 큰 개선이 있었음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77000" y="1866900"/>
            <a:ext cx="8518267" cy="510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78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grpSp>
        <p:nvGrpSpPr>
          <p:cNvPr id="59" name="Group 59"/>
          <p:cNvGrpSpPr/>
          <p:nvPr/>
        </p:nvGrpSpPr>
        <p:grpSpPr>
          <a:xfrm rot="10800000">
            <a:off x="0" y="0"/>
            <a:ext cx="3652123" cy="10287000"/>
            <a:chOff x="0" y="0"/>
            <a:chExt cx="961876" cy="270933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grpSp>
        <p:nvGrpSpPr>
          <p:cNvPr id="86" name="Group 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id="87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88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89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90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94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95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96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98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99" name="Group 20"/>
          <p:cNvGrpSpPr/>
          <p:nvPr/>
        </p:nvGrpSpPr>
        <p:grpSpPr>
          <a:xfrm rot="0">
            <a:off x="838200" y="8047009"/>
            <a:ext cx="3257588" cy="830291"/>
            <a:chOff x="0" y="0"/>
            <a:chExt cx="857965" cy="218677"/>
          </a:xfrm>
        </p:grpSpPr>
        <p:sp>
          <p:nvSpPr>
            <p:cNvPr id="100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101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102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109" name="Group 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1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1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112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113" name="Group 71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114" name="Freeform 7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15" name="TextBox 7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grpSp>
        <p:nvGrpSpPr>
          <p:cNvPr id="116" name="Group 77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id="117" name="Freeform 7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19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5371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120" name="Group 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121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122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123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157" name=""/>
          <p:cNvSpPr txBox="1"/>
          <p:nvPr/>
        </p:nvSpPr>
        <p:spPr>
          <a:xfrm>
            <a:off x="4571999" y="1169670"/>
            <a:ext cx="9144000" cy="69723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>
              <a:lnSpc>
                <a:spcPts val="4799"/>
              </a:lnSpc>
              <a:spcBef>
                <a:spcPct val="0"/>
              </a:spcBef>
              <a:defRPr/>
            </a:pP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이슈 및 이슈 해결</a:t>
            </a:r>
            <a:endParaRPr lang="ko-KR" alt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5181600" y="2663190"/>
            <a:ext cx="12192000" cy="49606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4000" b="1">
                <a:latin typeface="맑은 고딕"/>
              </a:rPr>
              <a:t>1.</a:t>
            </a:r>
            <a:r>
              <a:rPr lang="ko-KR" altLang="en-US" sz="4000" b="1">
                <a:latin typeface="맑은 고딕"/>
              </a:rPr>
              <a:t> </a:t>
            </a:r>
            <a:r>
              <a:rPr lang="en-US" altLang="ko-KR" sz="4000" b="1">
                <a:latin typeface="맑은 고딕"/>
              </a:rPr>
              <a:t>부진한 학습 / 단일화한 클래스</a:t>
            </a:r>
            <a:endParaRPr lang="en-US" altLang="ko-KR" sz="4000" b="1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4000">
                <a:latin typeface="맑은 고딕"/>
              </a:rPr>
              <a:t>→ </a:t>
            </a:r>
            <a:r>
              <a:rPr lang="en-US" altLang="ko-KR" sz="4000">
                <a:latin typeface="맑은 고딕"/>
              </a:rPr>
              <a:t>데이터셋 증가 및 클래스 세분화</a:t>
            </a:r>
            <a:endParaRPr lang="en-US" altLang="ko-KR" sz="4000">
              <a:latin typeface="맑은 고딕"/>
            </a:endParaRPr>
          </a:p>
          <a:p>
            <a:pPr lvl="0">
              <a:defRPr/>
            </a:pPr>
            <a:endParaRPr lang="en-US" altLang="ko-KR" sz="4000" b="1">
              <a:latin typeface="맑은 고딕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000" b="1">
                <a:latin typeface="맑은 고딕"/>
              </a:rPr>
              <a:t>영유아 데이터셋 부족</a:t>
            </a:r>
            <a:endParaRPr lang="en-US" altLang="ko-KR" sz="4000" b="1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4000">
                <a:latin typeface="맑은 고딕"/>
              </a:rPr>
              <a:t>→ </a:t>
            </a:r>
            <a:r>
              <a:rPr lang="en-US" altLang="ko-KR" sz="4000">
                <a:latin typeface="맑은 고딕"/>
              </a:rPr>
              <a:t>아기 인형을 활용해 데이터셋 수집 예정</a:t>
            </a:r>
            <a:endParaRPr lang="en-US" altLang="ko-KR" sz="4000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endParaRPr lang="en-US" altLang="ko-KR" sz="4000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4000">
                <a:latin typeface="맑은 고딕"/>
              </a:rPr>
              <a:t>3.</a:t>
            </a:r>
            <a:r>
              <a:rPr lang="ko-KR" altLang="en-US" sz="4000">
                <a:latin typeface="맑은 고딕"/>
              </a:rPr>
              <a:t> </a:t>
            </a:r>
            <a:r>
              <a:rPr lang="ko-KR" altLang="en-US" sz="4000" b="1">
                <a:latin typeface="맑은 고딕"/>
              </a:rPr>
              <a:t>모델 성능 저하</a:t>
            </a:r>
            <a:endParaRPr lang="ko-KR" altLang="en-US" sz="4000" b="1">
              <a:latin typeface="맑은 고딕"/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4000">
                <a:latin typeface="맑은 고딕"/>
              </a:rPr>
              <a:t>→ </a:t>
            </a:r>
            <a:r>
              <a:rPr lang="en-US" altLang="ko-KR" sz="4000">
                <a:latin typeface="맑은 고딕"/>
              </a:rPr>
              <a:t>YOLO </a:t>
            </a:r>
            <a:r>
              <a:rPr lang="ko-KR" altLang="en-US" sz="4000">
                <a:latin typeface="맑은 고딕"/>
              </a:rPr>
              <a:t>모델을 바꿔서 성능 비교하여 교체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6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9043" y="2200016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1985" y="723174"/>
            <a:ext cx="1946101" cy="3436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2398" y="2670229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2398" y="7203298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38200" y="7830017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71555" y="8309754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42398" y="3812006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3269834" y="6137914"/>
            <a:ext cx="173797" cy="173797"/>
            <a:chOff x="0" y="0"/>
            <a:chExt cx="231729" cy="2317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42398" y="6080571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42398" y="4949685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4038600" y="190500"/>
            <a:ext cx="8610600" cy="1143000"/>
            <a:chOff x="0" y="0"/>
            <a:chExt cx="11480800" cy="1524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80800" cy="1524000"/>
            </a:xfrm>
            <a:custGeom>
              <a:avLst/>
              <a:gdLst/>
              <a:rect l="l" t="t" r="r" b="b"/>
              <a:pathLst>
                <a:path w="11480800" h="1524000">
                  <a:moveTo>
                    <a:pt x="0" y="0"/>
                  </a:moveTo>
                  <a:lnTo>
                    <a:pt x="11480800" y="0"/>
                  </a:lnTo>
                  <a:lnTo>
                    <a:pt x="114808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1480800" cy="157162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algn="l">
                <a:lnSpc>
                  <a:spcPts val="4798"/>
                </a:lnSpc>
                <a:defRPr/>
              </a:pPr>
              <a:r>
                <a:rPr lang="en-US" sz="3600">
                  <a:solidFill>
                    <a:srgbClr val="12127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Xavier 실시간 추론</a:t>
              </a:r>
              <a:endParaRPr lang="en-US" sz="36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754879" y="5753100"/>
            <a:ext cx="12847320" cy="121297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199"/>
              </a:lnSpc>
              <a:defRPr/>
            </a:pPr>
            <a:r>
              <a:rPr lang="en-US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• </a:t>
            </a:r>
            <a:r>
              <a:rPr lang="ko-KR" altLang="en-US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카메라 </a:t>
            </a:r>
            <a:r>
              <a:rPr lang="en-US" altLang="ko-KR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-&gt;</a:t>
            </a:r>
            <a:r>
              <a:rPr lang="ko-KR" altLang="en-US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GStreamer</a:t>
            </a:r>
            <a:r>
              <a:rPr lang="ko-KR" altLang="en-US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 파이프라인 </a:t>
            </a:r>
            <a:r>
              <a:rPr lang="en-US" altLang="ko-KR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-&gt;</a:t>
            </a:r>
            <a:r>
              <a:rPr lang="ko-KR" altLang="en-US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YOLOv11s</a:t>
            </a:r>
            <a:endParaRPr lang="en-US" altLang="ko-KR" sz="2800" b="1">
              <a:solidFill>
                <a:srgbClr val="10101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lvl="0" algn="l">
              <a:lnSpc>
                <a:spcPts val="3199"/>
              </a:lnSpc>
              <a:defRPr/>
            </a:pPr>
            <a:endParaRPr lang="en-US" sz="2800">
              <a:solidFill>
                <a:srgbClr val="101010"/>
              </a:solidFill>
              <a:latin typeface="Arimo"/>
              <a:ea typeface="Arimo"/>
              <a:cs typeface="Arimo"/>
              <a:sym typeface="Arimo"/>
            </a:endParaRPr>
          </a:p>
          <a:p>
            <a:pPr lvl="0" algn="l">
              <a:lnSpc>
                <a:spcPts val="3199"/>
              </a:lnSpc>
              <a:defRPr/>
            </a:pPr>
            <a:r>
              <a:rPr lang="en-US" sz="2800">
                <a:solidFill>
                  <a:srgbClr val="101010"/>
                </a:solidFill>
                <a:latin typeface="Arimo"/>
                <a:ea typeface="Arimo"/>
                <a:cs typeface="Arimo"/>
                <a:sym typeface="Arimo"/>
              </a:rPr>
              <a:t>• </a:t>
            </a:r>
            <a:r>
              <a:rPr lang="en-US" altLang="ko-KR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TensorRT</a:t>
            </a:r>
            <a:r>
              <a:rPr lang="ko-KR" altLang="en-US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를 이용해 엔진을 사용 </a:t>
            </a:r>
            <a:r>
              <a:rPr lang="en-US" sz="2800" b="1">
                <a:solidFill>
                  <a:srgbClr val="101010"/>
                </a:solidFill>
                <a:latin typeface="Arimo Bold"/>
                <a:ea typeface="Arimo Bold"/>
                <a:cs typeface="Arimo Bold"/>
                <a:sym typeface="Arimo Bold"/>
              </a:rPr>
              <a:t>프레임 단위15~16 정도 나옴.</a:t>
            </a:r>
            <a:endParaRPr lang="en-US" sz="2800">
              <a:solidFill>
                <a:srgbClr val="10101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114799" y="1257300"/>
            <a:ext cx="6908146" cy="38862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972800" y="1242643"/>
            <a:ext cx="6934200" cy="39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4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90702" y="2392082"/>
            <a:ext cx="8574050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6440487" y="1085499"/>
            <a:ext cx="8210778" cy="8210745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7128772" y="397198"/>
            <a:ext cx="9587348" cy="958734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6718762" y="4281587"/>
            <a:ext cx="4763" cy="2815098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60"/>
              <a:ea typeface="한컴 윤고딕 76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1353800" y="4281579"/>
            <a:ext cx="0" cy="3059317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>
              <a:latin typeface="한컴 윤고딕 760"/>
              <a:ea typeface="한컴 윤고딕 76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6304440" y="3779512"/>
            <a:ext cx="833407" cy="833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0932334" y="5143500"/>
            <a:ext cx="833407" cy="83340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0932334" y="3798554"/>
            <a:ext cx="833407" cy="83340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6304440" y="5143500"/>
            <a:ext cx="833407" cy="83340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10932334" y="6507488"/>
            <a:ext cx="833407" cy="83340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6304440" y="6507488"/>
            <a:ext cx="833407" cy="8334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437577" y="4014206"/>
            <a:ext cx="567133" cy="33560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  <a:defRPr/>
            </a:pPr>
            <a:r>
              <a:rPr lang="en-US" sz="2263" b="1">
                <a:solidFill>
                  <a:srgbClr val="ffffff"/>
                </a:solidFill>
                <a:latin typeface="한컴 윤고딕 760"/>
                <a:ea typeface="한컴 윤고딕 760"/>
                <a:cs typeface="Arita Dotum Bold"/>
                <a:sym typeface="Arita Dotum Bold"/>
              </a:rPr>
              <a:t>01</a:t>
            </a:r>
            <a:endParaRPr lang="en-US" sz="2263" b="1">
              <a:solidFill>
                <a:srgbClr val="ffffff"/>
              </a:solidFill>
              <a:latin typeface="한컴 윤고딕 760"/>
              <a:ea typeface="한컴 윤고딕 760"/>
              <a:cs typeface="Arita Dotum Bold"/>
              <a:sym typeface="Arita Dotum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065471" y="5378193"/>
            <a:ext cx="567133" cy="33369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  <a:defRPr/>
            </a:pPr>
            <a:r>
              <a:rPr lang="en-US" sz="2263" b="1">
                <a:solidFill>
                  <a:srgbClr val="ffffff"/>
                </a:solidFill>
                <a:latin typeface="한컴 윤고딕 760"/>
                <a:ea typeface="한컴 윤고딕 760"/>
                <a:cs typeface="Arita Dotum Bold"/>
                <a:sym typeface="Arita Dotum Bold"/>
              </a:rPr>
              <a:t>05</a:t>
            </a:r>
            <a:endParaRPr lang="en-US" sz="2263" b="1">
              <a:solidFill>
                <a:srgbClr val="ffffff"/>
              </a:solidFill>
              <a:latin typeface="한컴 윤고딕 760"/>
              <a:ea typeface="한컴 윤고딕 760"/>
              <a:cs typeface="Arita Dotum Bold"/>
              <a:sym typeface="Arita Dotum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065471" y="4033247"/>
            <a:ext cx="567133" cy="33561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  <a:defRPr/>
            </a:pPr>
            <a:r>
              <a:rPr lang="en-US" sz="2263" b="1">
                <a:solidFill>
                  <a:srgbClr val="ffffff"/>
                </a:solidFill>
                <a:latin typeface="한컴 윤고딕 760"/>
                <a:ea typeface="한컴 윤고딕 760"/>
                <a:cs typeface="Arita Dotum Bold"/>
                <a:sym typeface="Arita Dotum Bold"/>
              </a:rPr>
              <a:t>04</a:t>
            </a:r>
            <a:endParaRPr lang="en-US" sz="2263" b="1">
              <a:solidFill>
                <a:srgbClr val="ffffff"/>
              </a:solidFill>
              <a:latin typeface="한컴 윤고딕 760"/>
              <a:ea typeface="한컴 윤고딕 760"/>
              <a:cs typeface="Arita Dotum Bold"/>
              <a:sym typeface="Arita Dotum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437577" y="5378193"/>
            <a:ext cx="567133" cy="33369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  <a:defRPr/>
            </a:pPr>
            <a:r>
              <a:rPr lang="en-US" sz="2263" b="1">
                <a:solidFill>
                  <a:srgbClr val="ffffff"/>
                </a:solidFill>
                <a:latin typeface="한컴 윤고딕 760"/>
                <a:ea typeface="한컴 윤고딕 760"/>
                <a:cs typeface="Arita Dotum Bold"/>
                <a:sym typeface="Arita Dotum Bold"/>
              </a:rPr>
              <a:t>02</a:t>
            </a:r>
            <a:endParaRPr lang="en-US" sz="2263" b="1">
              <a:solidFill>
                <a:srgbClr val="ffffff"/>
              </a:solidFill>
              <a:latin typeface="한컴 윤고딕 760"/>
              <a:ea typeface="한컴 윤고딕 760"/>
              <a:cs typeface="Arita Dotum Bold"/>
              <a:sym typeface="Arita Dotum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065471" y="6742181"/>
            <a:ext cx="567133" cy="34130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  <a:defRPr/>
            </a:pPr>
            <a:r>
              <a:rPr lang="en-US" sz="2263" b="1">
                <a:solidFill>
                  <a:srgbClr val="ffffff"/>
                </a:solidFill>
                <a:latin typeface="한컴 윤고딕 760"/>
                <a:ea typeface="한컴 윤고딕 760"/>
                <a:cs typeface="Arita Dotum Bold"/>
                <a:sym typeface="Arita Dotum Bold"/>
              </a:rPr>
              <a:t>06</a:t>
            </a:r>
            <a:endParaRPr lang="en-US" sz="2263" b="1">
              <a:solidFill>
                <a:srgbClr val="ffffff"/>
              </a:solidFill>
              <a:latin typeface="한컴 윤고딕 760"/>
              <a:ea typeface="한컴 윤고딕 760"/>
              <a:cs typeface="Arita Dotum Bold"/>
              <a:sym typeface="Arita Dotum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428182" y="3979038"/>
            <a:ext cx="2872556" cy="4279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r>
              <a:rPr lang="ko-KR" altLang="en-US" sz="2400">
                <a:solidFill>
                  <a:srgbClr val="0d0d50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2400">
              <a:solidFill>
                <a:srgbClr val="0d0d50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056076" y="5343025"/>
            <a:ext cx="4403124" cy="4196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r>
              <a:rPr lang="ko-KR" altLang="en-US" sz="2400">
                <a:solidFill>
                  <a:srgbClr val="0d0d50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2400">
              <a:solidFill>
                <a:srgbClr val="0d0d50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056076" y="3979038"/>
            <a:ext cx="4784124" cy="42151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r>
              <a:rPr lang="ko-KR" altLang="en-US" sz="2400">
                <a:solidFill>
                  <a:srgbClr val="0d0d50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2400">
              <a:solidFill>
                <a:srgbClr val="0d0d50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14444" y="5324475"/>
            <a:ext cx="3024956" cy="428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r>
              <a:rPr lang="ko-KR" altLang="en-US" sz="2400">
                <a:solidFill>
                  <a:srgbClr val="0d0d50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2400">
              <a:solidFill>
                <a:srgbClr val="0d0d50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056076" y="6707013"/>
            <a:ext cx="4326924" cy="42721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r>
              <a:rPr lang="ko-KR" altLang="en-US" sz="2400">
                <a:solidFill>
                  <a:srgbClr val="0d0d50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2400">
              <a:solidFill>
                <a:srgbClr val="0d0d50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437577" y="6742181"/>
            <a:ext cx="567133" cy="34130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  <a:defRPr/>
            </a:pPr>
            <a:r>
              <a:rPr lang="en-US" sz="2263" b="1">
                <a:solidFill>
                  <a:srgbClr val="ffffff"/>
                </a:solidFill>
                <a:latin typeface="한컴 윤고딕 760"/>
                <a:ea typeface="한컴 윤고딕 760"/>
                <a:cs typeface="Arita Dotum Bold"/>
                <a:sym typeface="Arita Dotum Bold"/>
              </a:rPr>
              <a:t>03</a:t>
            </a:r>
            <a:endParaRPr lang="en-US" sz="2263" b="1">
              <a:solidFill>
                <a:srgbClr val="ffffff"/>
              </a:solidFill>
              <a:latin typeface="한컴 윤고딕 760"/>
              <a:ea typeface="한컴 윤고딕 760"/>
              <a:cs typeface="Arita Dotum Bold"/>
              <a:sym typeface="Arita Dotum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428182" y="6707013"/>
            <a:ext cx="3316018" cy="42721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r>
              <a:rPr lang="ko-KR" altLang="en-US" sz="2400">
                <a:solidFill>
                  <a:srgbClr val="0d0d50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2400">
              <a:solidFill>
                <a:srgbClr val="0d0d50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290702" y="1482445"/>
            <a:ext cx="3145216" cy="3714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  <a:defRPr/>
            </a:pPr>
            <a:r>
              <a:rPr lang="en-US" sz="3200">
                <a:solidFill>
                  <a:srgbClr val="12127d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목차</a:t>
            </a:r>
            <a:endParaRPr lang="en-US" sz="3200">
              <a:solidFill>
                <a:srgbClr val="12127d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9043" y="2200016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1985" y="72317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2398" y="2670229"/>
            <a:ext cx="2333728" cy="272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2398" y="7203298"/>
            <a:ext cx="2333728" cy="27382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38200" y="7830017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71555" y="8309753"/>
            <a:ext cx="2333728" cy="2722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42398" y="3812006"/>
            <a:ext cx="2333728" cy="27421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3269834" y="6137914"/>
            <a:ext cx="173797" cy="173797"/>
            <a:chOff x="0" y="0"/>
            <a:chExt cx="231729" cy="2317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42398" y="6080571"/>
            <a:ext cx="2333728" cy="27260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42398" y="4949685"/>
            <a:ext cx="2333728" cy="27001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4038600" y="190500"/>
            <a:ext cx="8610600" cy="1143000"/>
            <a:chOff x="0" y="0"/>
            <a:chExt cx="11480800" cy="1524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80800" cy="1524000"/>
            </a:xfrm>
            <a:custGeom>
              <a:avLst/>
              <a:gdLst/>
              <a:rect l="l" t="t" r="r" b="b"/>
              <a:pathLst>
                <a:path w="11480800" h="1524000">
                  <a:moveTo>
                    <a:pt x="0" y="0"/>
                  </a:moveTo>
                  <a:lnTo>
                    <a:pt x="11480800" y="0"/>
                  </a:lnTo>
                  <a:lnTo>
                    <a:pt x="114808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1480800" cy="157162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ts val="4798"/>
                </a:lnSpc>
                <a:defRPr/>
              </a:pPr>
              <a:r>
                <a:rPr lang="en-US" sz="3600">
                  <a:solidFill>
                    <a:srgbClr val="12127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텔레그램 봇 알림</a:t>
              </a:r>
              <a:endParaRPr lang="en-US" sz="36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699730" y="1557301"/>
            <a:ext cx="6781223" cy="3814799"/>
          </a:xfrm>
          <a:prstGeom prst="rect">
            <a:avLst/>
          </a:prstGeom>
        </p:spPr>
      </p:pic>
      <p:sp>
        <p:nvSpPr>
          <p:cNvPr id="30" name="가로 글상자 29"/>
          <p:cNvSpPr txBox="1"/>
          <p:nvPr/>
        </p:nvSpPr>
        <p:spPr>
          <a:xfrm>
            <a:off x="4724400" y="6221730"/>
            <a:ext cx="12725400" cy="13677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800" b="1"/>
              <a:t>-</a:t>
            </a:r>
            <a:r>
              <a:rPr lang="ko-KR" altLang="en-US" sz="2800" b="1"/>
              <a:t>아이의 코와 입이 </a:t>
            </a:r>
            <a:r>
              <a:rPr lang="en-US" altLang="ko-KR" sz="2800" b="1"/>
              <a:t>10</a:t>
            </a:r>
            <a:r>
              <a:rPr lang="ko-KR" altLang="en-US" sz="2800" b="1"/>
              <a:t>초간 감지가 안될시 알림 전송</a:t>
            </a:r>
            <a:endParaRPr lang="ko-KR" altLang="en-US" sz="2800" b="1"/>
          </a:p>
          <a:p>
            <a:pPr lvl="0">
              <a:defRPr/>
            </a:pPr>
            <a:endParaRPr lang="ko-KR" altLang="en-US" sz="2800" b="1"/>
          </a:p>
          <a:p>
            <a:pPr lvl="0">
              <a:defRPr/>
            </a:pPr>
            <a:r>
              <a:rPr lang="en-US" altLang="ko-KR" sz="2800" b="1"/>
              <a:t>-</a:t>
            </a:r>
            <a:r>
              <a:rPr lang="ko-KR" altLang="en-US" sz="2800" b="1"/>
              <a:t>알림이 전송된후 </a:t>
            </a:r>
            <a:r>
              <a:rPr lang="en-US" altLang="ko-KR" sz="2800" b="1"/>
              <a:t>30</a:t>
            </a:r>
            <a:r>
              <a:rPr lang="ko-KR" altLang="en-US" sz="2800" b="1"/>
              <a:t>초의 쿨타임을 두고 계속 알림 전송</a:t>
            </a:r>
            <a:endParaRPr lang="ko-KR" altLang="en-US" sz="2800" b="1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734800" y="1485900"/>
            <a:ext cx="617934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8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9043" y="2200016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1985" y="723174"/>
            <a:ext cx="1946101" cy="3436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2398" y="2670229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2398" y="7203298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38200" y="7830017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71555" y="8309754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42398" y="3812006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3269834" y="6137914"/>
            <a:ext cx="173797" cy="173797"/>
            <a:chOff x="0" y="0"/>
            <a:chExt cx="231729" cy="2317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42398" y="6080571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42398" y="4949685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4038600" y="190500"/>
            <a:ext cx="8610600" cy="1143000"/>
            <a:chOff x="0" y="0"/>
            <a:chExt cx="11480800" cy="1524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80800" cy="1524000"/>
            </a:xfrm>
            <a:custGeom>
              <a:avLst/>
              <a:gdLst/>
              <a:rect l="l" t="t" r="r" b="b"/>
              <a:pathLst>
                <a:path w="11480800" h="1524000">
                  <a:moveTo>
                    <a:pt x="0" y="0"/>
                  </a:moveTo>
                  <a:lnTo>
                    <a:pt x="11480800" y="0"/>
                  </a:lnTo>
                  <a:lnTo>
                    <a:pt x="11480800" y="152400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1480800" cy="157162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l">
                <a:lnSpc>
                  <a:spcPts val="4798"/>
                </a:lnSpc>
                <a:defRPr/>
              </a:pPr>
              <a:r>
                <a:rPr lang="en-US" sz="3600">
                  <a:solidFill>
                    <a:srgbClr val="12127d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텔레그램 봇 알림</a:t>
              </a:r>
              <a:endParaRPr lang="en-US" sz="36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653208" y="1485900"/>
            <a:ext cx="6772692" cy="3810000"/>
          </a:xfrm>
          <a:prstGeom prst="rect">
            <a:avLst/>
          </a:prstGeom>
        </p:spPr>
      </p:pic>
      <p:sp>
        <p:nvSpPr>
          <p:cNvPr id="30" name="가로 글상자 29"/>
          <p:cNvSpPr txBox="1"/>
          <p:nvPr/>
        </p:nvSpPr>
        <p:spPr>
          <a:xfrm>
            <a:off x="4648200" y="5981700"/>
            <a:ext cx="12877800" cy="13601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800" b="1"/>
              <a:t>-</a:t>
            </a:r>
            <a:r>
              <a:rPr lang="ko-KR" altLang="en-US" sz="2800" b="1"/>
              <a:t> 아이가 위험 물건과 접근시 </a:t>
            </a:r>
            <a:r>
              <a:rPr lang="en-US" altLang="ko-KR" sz="2800" b="1"/>
              <a:t>2</a:t>
            </a:r>
            <a:r>
              <a:rPr lang="ko-KR" altLang="en-US" sz="2800" b="1"/>
              <a:t>초 후 즉각 알림 전송</a:t>
            </a:r>
            <a:endParaRPr lang="ko-KR" altLang="en-US" sz="2800" b="1"/>
          </a:p>
          <a:p>
            <a:pPr lvl="0">
              <a:defRPr/>
            </a:pPr>
            <a:endParaRPr lang="ko-KR" altLang="en-US" sz="2800" b="1"/>
          </a:p>
          <a:p>
            <a:pPr lvl="0">
              <a:defRPr/>
            </a:pPr>
            <a:r>
              <a:rPr lang="en-US" altLang="ko-KR" sz="2800" b="1"/>
              <a:t>-</a:t>
            </a:r>
            <a:r>
              <a:rPr lang="ko-KR" altLang="en-US" sz="2800" b="1"/>
              <a:t>알림이 전송된후 </a:t>
            </a:r>
            <a:r>
              <a:rPr lang="en-US" altLang="ko-KR" sz="2800" b="1"/>
              <a:t>30</a:t>
            </a:r>
            <a:r>
              <a:rPr lang="ko-KR" altLang="en-US" sz="2800" b="1"/>
              <a:t>초의 쿨타임을 두고 계속 알림 전송</a:t>
            </a:r>
            <a:endParaRPr lang="ko-KR" altLang="en-US" sz="2800" b="1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506200" y="1485900"/>
            <a:ext cx="6324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0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32636" y="1070265"/>
            <a:ext cx="8222728" cy="6191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799"/>
              </a:lnSpc>
              <a:defRPr/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테스트</a:t>
            </a:r>
            <a:endParaRPr 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09043" y="2200016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1985" y="723174"/>
            <a:ext cx="1946101" cy="3436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2398" y="2670229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38200" y="7830017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71555" y="8309754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42398" y="3812006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2398" y="4949685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42398" y="6080571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3269834" y="7268800"/>
            <a:ext cx="173797" cy="173797"/>
            <a:chOff x="0" y="0"/>
            <a:chExt cx="231729" cy="2317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42398" y="7203298"/>
            <a:ext cx="1958002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648200" y="1767282"/>
            <a:ext cx="6001597" cy="337621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201400" y="1671309"/>
            <a:ext cx="6172200" cy="347219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675046" y="5443566"/>
            <a:ext cx="5992954" cy="337135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1201400" y="5328909"/>
            <a:ext cx="6036746" cy="33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grpSp>
        <p:nvGrpSpPr>
          <p:cNvPr id="3" name="Group 3"/>
          <p:cNvGrpSpPr/>
          <p:nvPr/>
        </p:nvGrpSpPr>
        <p:grpSpPr>
          <a:xfrm rot="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191000" y="571500"/>
            <a:ext cx="8222728" cy="609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  <a:defRPr/>
            </a:pP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자체 평가 의견</a:t>
            </a:r>
            <a:endParaRPr lang="ko-KR" alt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34" name="Group 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id="35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36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37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38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47" name="Group 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48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49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50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57" name="Group 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58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59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60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61" name="Group 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62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3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64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2" name="Group 18"/>
          <p:cNvGrpSpPr/>
          <p:nvPr/>
        </p:nvGrpSpPr>
        <p:grpSpPr>
          <a:xfrm rot="0">
            <a:off x="838200" y="8039100"/>
            <a:ext cx="3257588" cy="830291"/>
            <a:chOff x="0" y="0"/>
            <a:chExt cx="857965" cy="218677"/>
          </a:xfrm>
        </p:grpSpPr>
        <p:sp>
          <p:nvSpPr>
            <p:cNvPr id="73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74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grpSp>
        <p:nvGrpSpPr>
          <p:cNvPr id="75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76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7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78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79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5371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80" name="Group 21"/>
          <p:cNvGrpSpPr/>
          <p:nvPr/>
        </p:nvGrpSpPr>
        <p:grpSpPr>
          <a:xfrm rot="0">
            <a:off x="3255203" y="8343900"/>
            <a:ext cx="173797" cy="173797"/>
            <a:chOff x="0" y="0"/>
            <a:chExt cx="6350000" cy="6350000"/>
          </a:xfrm>
        </p:grpSpPr>
        <p:sp>
          <p:nvSpPr>
            <p:cNvPr id="81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86" name=""/>
          <p:cNvSpPr txBox="1"/>
          <p:nvPr/>
        </p:nvSpPr>
        <p:spPr>
          <a:xfrm>
            <a:off x="4800600" y="4885610"/>
            <a:ext cx="11811000" cy="3607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88" name="Content Placeholder 2"/>
          <p:cNvSpPr>
            <a:spLocks noGrp="1"/>
          </p:cNvSpPr>
          <p:nvPr>
            <p:ph idx="1"/>
          </p:nvPr>
        </p:nvSpPr>
        <p:spPr>
          <a:xfrm>
            <a:off x="4495800" y="2628900"/>
            <a:ext cx="12649200" cy="6248400"/>
          </a:xfrm>
        </p:spPr>
        <p:txBody>
          <a:bodyPr/>
          <a:p>
            <a:pPr lvl="0">
              <a:defRPr/>
            </a:pPr>
            <a:r>
              <a:rPr lang="ko-KR" altLang="en-US" sz="2000" b="1"/>
              <a:t>1. 평가 및 느낀점 :</a:t>
            </a:r>
            <a:endParaRPr lang="ko-KR" altLang="en-US" sz="2000" b="1"/>
          </a:p>
          <a:p>
            <a:pPr marL="400050" lvl="1" indent="0">
              <a:buNone/>
              <a:defRPr/>
            </a:pPr>
            <a:r>
              <a:rPr lang="ko-KR" altLang="en-US" sz="2000" b="1"/>
              <a:t>처음 기획한 수면 상황 이외에도 아이가 활동중에도 사용할 모델을 추가로 학습시켜 프로젝트를 더 풍부하게 완성 시킬수 있어서 좋았습니다. 실제로 아이들이 있는 곳에 적용되어 예기치 못한 사고를 예방할 수 있으면 좋겠습니다.</a:t>
            </a:r>
            <a:endParaRPr lang="ko-KR" altLang="en-US" sz="2000" b="1"/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r>
              <a:rPr lang="ko-KR" altLang="en-US" sz="2000" b="1"/>
              <a:t>2. 완성도 평가(10점 만점) :</a:t>
            </a:r>
            <a:endParaRPr lang="ko-KR" altLang="en-US" sz="2000" b="1"/>
          </a:p>
          <a:p>
            <a:pPr marL="400050" lvl="1" indent="0">
              <a:buNone/>
              <a:defRPr/>
            </a:pPr>
            <a:r>
              <a:rPr lang="ko-KR" altLang="en-US" sz="2000" b="1"/>
              <a:t>7.점, 아이에게는 위험한 물건이 더 많기에 데이터를 더 보충하고 더 많은걸 탐지해내야 한다고 생각합니다. 또한 안전을 위한 모델이기에 재현율이 더 높아야 한다고 생각합니다.</a:t>
            </a:r>
            <a:endParaRPr lang="ko-KR" altLang="en-US" sz="2000" b="1"/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r>
              <a:rPr lang="ko-KR" altLang="en-US" sz="2000" b="1"/>
              <a:t>3. 잘한 점과 아쉬운 점 : </a:t>
            </a:r>
            <a:endParaRPr lang="ko-KR" altLang="en-US" sz="2000" b="1"/>
          </a:p>
          <a:p>
            <a:pPr marL="400050" lvl="1" indent="0">
              <a:buNone/>
              <a:defRPr/>
            </a:pPr>
            <a:r>
              <a:rPr lang="ko-KR" altLang="en-US" sz="2000" b="1"/>
              <a:t>기획 취지가 매우 좋았고 RTSP방식을 채택하여 홈캠 보안을 신경쓴 것과 IR카메라로 선명한 화질을 이용할 수 있어서 좋았고 아쉬운 점은 역시 부족한 클래스입니다. 좀 더 시간을 투자하여 다양한 위험 물건을 학습 시키고 싶습니다.</a:t>
            </a:r>
            <a:endParaRPr lang="ko-KR" altLang="en-US" sz="2000" b="1"/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r>
              <a:rPr lang="ko-KR" altLang="en-US" sz="2000" b="1"/>
              <a:t>4. 프로젝트 수행시 느낀점 및 경험한 성과 :</a:t>
            </a:r>
            <a:endParaRPr lang="ko-KR" altLang="en-US" sz="2000" b="1"/>
          </a:p>
          <a:p>
            <a:pPr marL="400050" lvl="1" indent="0">
              <a:buNone/>
              <a:defRPr/>
            </a:pPr>
            <a:r>
              <a:rPr lang="ko-KR" altLang="en-US" sz="2000" b="1"/>
              <a:t>데이터의 중요성을 다시 한번 느끼게 되고 협업을 할때 룰이 얼마나 중요한지 느끼게 되었으며 실시간 추론을 위해 지연 시간을 최대한 낮추려고 TensorRT, GPU, 전처리 과정 등을 더 자세히 알게되었습니다.</a:t>
            </a:r>
            <a:endParaRPr lang="ko-KR" altLang="en-US" sz="2000" b="1"/>
          </a:p>
        </p:txBody>
      </p:sp>
      <p:sp>
        <p:nvSpPr>
          <p:cNvPr id="90" name="가로 글상자 26"/>
          <p:cNvSpPr txBox="1"/>
          <p:nvPr/>
        </p:nvSpPr>
        <p:spPr>
          <a:xfrm>
            <a:off x="4724400" y="1485900"/>
            <a:ext cx="8839200" cy="57721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조장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김현겸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grpSp>
        <p:nvGrpSpPr>
          <p:cNvPr id="3" name="Group 3"/>
          <p:cNvGrpSpPr/>
          <p:nvPr/>
        </p:nvGrpSpPr>
        <p:grpSpPr>
          <a:xfrm rot="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191000" y="571500"/>
            <a:ext cx="8222728" cy="609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  <a:defRPr/>
            </a:pP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자체 평가 의견</a:t>
            </a:r>
            <a:endParaRPr lang="ko-KR" alt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34" name="Group 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id="35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36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37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38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47" name="Group 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48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49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50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57" name="Group 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58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59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60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61" name="Group 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62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3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64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2" name="Group 18"/>
          <p:cNvGrpSpPr/>
          <p:nvPr/>
        </p:nvGrpSpPr>
        <p:grpSpPr>
          <a:xfrm rot="0">
            <a:off x="838200" y="8039100"/>
            <a:ext cx="3257588" cy="830291"/>
            <a:chOff x="0" y="0"/>
            <a:chExt cx="857965" cy="218677"/>
          </a:xfrm>
        </p:grpSpPr>
        <p:sp>
          <p:nvSpPr>
            <p:cNvPr id="73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74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grpSp>
        <p:nvGrpSpPr>
          <p:cNvPr id="75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76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7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78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79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5371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80" name="Group 21"/>
          <p:cNvGrpSpPr/>
          <p:nvPr/>
        </p:nvGrpSpPr>
        <p:grpSpPr>
          <a:xfrm rot="0">
            <a:off x="3255203" y="8343900"/>
            <a:ext cx="173797" cy="173797"/>
            <a:chOff x="0" y="0"/>
            <a:chExt cx="6350000" cy="6350000"/>
          </a:xfrm>
        </p:grpSpPr>
        <p:sp>
          <p:nvSpPr>
            <p:cNvPr id="81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86" name=""/>
          <p:cNvSpPr txBox="1"/>
          <p:nvPr/>
        </p:nvSpPr>
        <p:spPr>
          <a:xfrm>
            <a:off x="4800600" y="4885610"/>
            <a:ext cx="11811000" cy="3607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88" name="Content Placeholder 2"/>
          <p:cNvSpPr>
            <a:spLocks noGrp="1"/>
          </p:cNvSpPr>
          <p:nvPr>
            <p:ph idx="1"/>
          </p:nvPr>
        </p:nvSpPr>
        <p:spPr>
          <a:xfrm>
            <a:off x="4495800" y="2324100"/>
            <a:ext cx="12649200" cy="6248400"/>
          </a:xfrm>
        </p:spPr>
        <p:txBody>
          <a:bodyPr/>
          <a:p>
            <a:pPr lvl="0">
              <a:defRPr/>
            </a:pPr>
            <a:r>
              <a:rPr lang="ko-KR" altLang="en-US" sz="2000" b="1"/>
              <a:t>1. 평가 및 느낀점 : </a:t>
            </a:r>
            <a:endParaRPr lang="ko-KR" altLang="en-US" sz="2000" b="1"/>
          </a:p>
          <a:p>
            <a:pPr marL="400050" lvl="1" indent="0">
              <a:buNone/>
              <a:defRPr/>
            </a:pPr>
            <a:r>
              <a:rPr lang="ko-KR" altLang="en-US" sz="2000" b="1"/>
              <a:t>이번 프로젝트를 하면서 영유아들이 침실에서 많은 사고가 많이 일어난다는 점과 이 프로젝트를 이용해 영유아들을 조금이라도 보호 할 수 있다는 점에서 뿌듯함을 느꼈습니다.</a:t>
            </a:r>
            <a:endParaRPr lang="ko-KR" altLang="en-US" sz="2000" b="1"/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r>
              <a:rPr lang="ko-KR" altLang="en-US" sz="2000" b="1"/>
              <a:t>2. 완성도 평가(10점 만점) :</a:t>
            </a:r>
            <a:endParaRPr lang="ko-KR" altLang="en-US" sz="2000" b="1"/>
          </a:p>
          <a:p>
            <a:pPr marL="400050" lvl="1" indent="0">
              <a:buNone/>
              <a:defRPr/>
            </a:pPr>
            <a:r>
              <a:rPr lang="ko-KR" altLang="en-US" sz="2000" b="1"/>
              <a:t> 8점 이유는 아이들이 자주 갖고노는 장난감을 좀 더 많이 갖고 놀때 사고가 많이 일어나는데 이때 객체 탐지를 더 정확하게 해서 탐지해야 한다 생각합니다.</a:t>
            </a:r>
            <a:endParaRPr lang="ko-KR" altLang="en-US" sz="2000" b="1"/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r>
              <a:rPr lang="ko-KR" altLang="en-US" sz="2000" b="1"/>
              <a:t>3. 잘한 점과 아쉬운 점 : </a:t>
            </a:r>
            <a:endParaRPr lang="ko-KR" altLang="en-US" sz="2000" b="1"/>
          </a:p>
          <a:p>
            <a:pPr marL="400050" lvl="1" indent="0">
              <a:buNone/>
              <a:defRPr/>
            </a:pPr>
            <a:r>
              <a:rPr lang="ko-KR" altLang="en-US" sz="2000" b="1"/>
              <a:t>잘한점은 좋은 기획의도와 이 프로젝트를 하면서 Roboflow 라는 사이트를 발견하여 자체 제작 이미지 데이터셋을 만들때 큰 도움을 받았고 데이터셋을 보강할때마다 성능의 향상이 보여지는게 좋았던 것 같습니다. 아쉬운 점은 좀 더 영유아들에게 위협적인 물건을 더 많이 탐지하고 싶었는데 시간이 적어 추가하지 못해 아쉬움이 남습니다. </a:t>
            </a:r>
            <a:endParaRPr lang="ko-KR" altLang="en-US" sz="2000" b="1"/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r>
              <a:rPr lang="ko-KR" altLang="en-US" sz="2000" b="1"/>
              <a:t>4. 프로젝트 수행시 느낀점 및 경험한 성과 :</a:t>
            </a:r>
            <a:endParaRPr lang="ko-KR" altLang="en-US" sz="2000" b="1"/>
          </a:p>
          <a:p>
            <a:pPr marL="400050" lvl="1" indent="0">
              <a:buNone/>
              <a:defRPr/>
            </a:pPr>
            <a:r>
              <a:rPr lang="ko-KR" altLang="en-US" sz="2000" b="1"/>
              <a:t> 프로젝트를 하면서 가장 많이 느낀점은 어떤 것이든 데이터가 많아야 된다는 점과 조원들과 많은 회의를 하면서 얻을 수 있는 내용이 많아 좋았고 모델 학습할때 성능 비교, GPU 차이, RTSP 방식으로 실시간으로 영유아를 보호할 수 있다는 점을 경험했습니다.</a:t>
            </a:r>
            <a:endParaRPr lang="ko-KR" altLang="en-US" sz="2000" b="1"/>
          </a:p>
        </p:txBody>
      </p:sp>
      <p:sp>
        <p:nvSpPr>
          <p:cNvPr id="90" name="가로 글상자 26"/>
          <p:cNvSpPr txBox="1"/>
          <p:nvPr/>
        </p:nvSpPr>
        <p:spPr>
          <a:xfrm>
            <a:off x="4724400" y="1485900"/>
            <a:ext cx="8839200" cy="57721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조원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김상원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921823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grpSp>
        <p:nvGrpSpPr>
          <p:cNvPr id="3" name="Group 3"/>
          <p:cNvGrpSpPr/>
          <p:nvPr/>
        </p:nvGrpSpPr>
        <p:grpSpPr>
          <a:xfrm rot="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191000" y="571500"/>
            <a:ext cx="8222728" cy="609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  <a:defRPr/>
            </a:pP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자체 평가 의견</a:t>
            </a:r>
            <a:endParaRPr lang="ko-KR" alt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34" name="Group 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id="35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36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37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38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47" name="Group 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48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49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50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57" name="Group 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58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59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60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61" name="Group 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62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3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64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2" name="Group 18"/>
          <p:cNvGrpSpPr/>
          <p:nvPr/>
        </p:nvGrpSpPr>
        <p:grpSpPr>
          <a:xfrm rot="0">
            <a:off x="838200" y="8039100"/>
            <a:ext cx="3257588" cy="830291"/>
            <a:chOff x="0" y="0"/>
            <a:chExt cx="857965" cy="218677"/>
          </a:xfrm>
        </p:grpSpPr>
        <p:sp>
          <p:nvSpPr>
            <p:cNvPr id="73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74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grpSp>
        <p:nvGrpSpPr>
          <p:cNvPr id="75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76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7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78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79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5371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80" name="Group 21"/>
          <p:cNvGrpSpPr/>
          <p:nvPr/>
        </p:nvGrpSpPr>
        <p:grpSpPr>
          <a:xfrm rot="0">
            <a:off x="3255203" y="8343900"/>
            <a:ext cx="173797" cy="173797"/>
            <a:chOff x="0" y="0"/>
            <a:chExt cx="6350000" cy="6350000"/>
          </a:xfrm>
        </p:grpSpPr>
        <p:sp>
          <p:nvSpPr>
            <p:cNvPr id="81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86" name=""/>
          <p:cNvSpPr txBox="1"/>
          <p:nvPr/>
        </p:nvSpPr>
        <p:spPr>
          <a:xfrm>
            <a:off x="4800600" y="4885610"/>
            <a:ext cx="11811000" cy="3607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88" name="Content Placeholder 2"/>
          <p:cNvSpPr>
            <a:spLocks noGrp="1"/>
          </p:cNvSpPr>
          <p:nvPr>
            <p:ph idx="1"/>
          </p:nvPr>
        </p:nvSpPr>
        <p:spPr>
          <a:xfrm>
            <a:off x="4267200" y="2171700"/>
            <a:ext cx="13411200" cy="6781800"/>
          </a:xfrm>
        </p:spPr>
        <p:txBody>
          <a:bodyPr>
            <a:normAutofit fontScale="92500" lnSpcReduction="10000"/>
          </a:bodyPr>
          <a:p>
            <a:pPr>
              <a:defRPr/>
            </a:pPr>
            <a:r>
              <a:rPr lang="ko-KR" altLang="en-US" sz="1800" b="1"/>
              <a:t>1. 평가 및 느낀 점</a:t>
            </a:r>
            <a:endParaRPr lang="ko-KR" altLang="en-US" sz="1800" b="1"/>
          </a:p>
          <a:p>
            <a:pPr>
              <a:defRPr/>
            </a:pPr>
            <a:endParaRPr lang="ko-KR" altLang="en-US" sz="1800" b="1"/>
          </a:p>
          <a:p>
            <a:pPr>
              <a:defRPr/>
            </a:pPr>
            <a:r>
              <a:rPr lang="ko-KR" altLang="en-US" sz="1800" b="1"/>
              <a:t>아이를 탐지하고 특히 호흡기와 아이에게 위험이 될 만한 물건도 탐지한다. 이 상황에 따라서 위험상황일 때 텔레그램 봇으로 알림을 울리는 간단한 프로젝트였지만, 객체 탐지 모델이 학습을 하는 과정이 순탄치 않았다. 아마 객체탐지라고 해서 학습 데이터가 너무 적어서 발생한 사건사고라고 생각한다. </a:t>
            </a:r>
            <a:endParaRPr lang="ko-KR" altLang="en-US" sz="1800" b="1"/>
          </a:p>
          <a:p>
            <a:pPr>
              <a:defRPr/>
            </a:pPr>
            <a:endParaRPr lang="ko-KR" altLang="en-US" sz="1800" b="1"/>
          </a:p>
          <a:p>
            <a:pPr>
              <a:defRPr/>
            </a:pPr>
            <a:r>
              <a:rPr lang="ko-KR" altLang="en-US" sz="1800" b="1"/>
              <a:t>2. 완성도 평가 (10점 만점)</a:t>
            </a:r>
            <a:endParaRPr lang="ko-KR" altLang="en-US" sz="1800" b="1"/>
          </a:p>
          <a:p>
            <a:pPr>
              <a:defRPr/>
            </a:pPr>
            <a:endParaRPr lang="ko-KR" altLang="en-US" sz="1800" b="1"/>
          </a:p>
          <a:p>
            <a:pPr>
              <a:defRPr/>
            </a:pPr>
            <a:r>
              <a:rPr lang="ko-KR" altLang="en-US" sz="1800" b="1"/>
              <a:t>8점 : 아이의 호흡기는 인식을 정말 잘 하는 것 같다. overfitting이 되지 않도록 조심하려고 했지만, 사실 애초에 데이터 양이 적었기 때문에 overfitting에는 미치지 못했을 것 같다. 위험한 물체를 인식시키는 것에서 카메라의 각도를 고려하지 않고, 실제 상황에 있지 않은 더미 자료가 섞여 있어서 초반 학습에서 아쉬웠던 것 같다. 특히 반사되는 물체를 장애물로 잘 인식하지 못하는 것이 아쉬었다.</a:t>
            </a:r>
            <a:endParaRPr lang="ko-KR" altLang="en-US" sz="1800" b="1"/>
          </a:p>
          <a:p>
            <a:pPr>
              <a:defRPr/>
            </a:pPr>
            <a:endParaRPr lang="ko-KR" altLang="en-US" sz="1800" b="1"/>
          </a:p>
          <a:p>
            <a:pPr>
              <a:defRPr/>
            </a:pPr>
            <a:r>
              <a:rPr lang="ko-KR" altLang="en-US" sz="1800" b="1"/>
              <a:t>3. 잘한 점과 아쉬운 점</a:t>
            </a:r>
            <a:endParaRPr lang="ko-KR" altLang="en-US" sz="1800" b="1"/>
          </a:p>
          <a:p>
            <a:pPr>
              <a:defRPr/>
            </a:pPr>
            <a:endParaRPr lang="ko-KR" altLang="en-US" sz="1800" b="1"/>
          </a:p>
          <a:p>
            <a:pPr>
              <a:defRPr/>
            </a:pPr>
            <a:r>
              <a:rPr lang="ko-KR" altLang="en-US" sz="1800" b="1"/>
              <a:t>Xavier 버전에 맞는 텔레그램 봇을 만들어서 환경 세팅을 했다. 이를 기반으로 위험 상황에서 아이에게 알림이 가는 봇을 만들었다. 우선 당장 급하게 스마트폰으로 알림을 전송할 수 있는 수단을 고민하다 보니 텔레그램 봇을 선정했다.</a:t>
            </a:r>
            <a:endParaRPr lang="ko-KR" altLang="en-US" sz="1800" b="1"/>
          </a:p>
          <a:p>
            <a:pPr>
              <a:defRPr/>
            </a:pPr>
            <a:r>
              <a:rPr lang="ko-KR" altLang="en-US" sz="1800" b="1"/>
              <a:t>다만 실제 제품으로 간다면 봇이 아닌 스마트폰으로 알림을 전달하는 다른 수단을 더 강구하고 더 좋은 해결방안을 찾았을 것 같다.</a:t>
            </a:r>
            <a:endParaRPr lang="ko-KR" altLang="en-US" sz="1800" b="1"/>
          </a:p>
          <a:p>
            <a:pPr>
              <a:defRPr/>
            </a:pPr>
            <a:endParaRPr lang="ko-KR" altLang="en-US" sz="1800" b="1"/>
          </a:p>
          <a:p>
            <a:pPr>
              <a:defRPr/>
            </a:pPr>
            <a:r>
              <a:rPr lang="ko-KR" altLang="en-US" sz="1800" b="1"/>
              <a:t>4. 프로젝트 수행 시 느낀 점 및 경험한 성과</a:t>
            </a:r>
            <a:endParaRPr lang="ko-KR" altLang="en-US" sz="1800" b="1"/>
          </a:p>
          <a:p>
            <a:pPr>
              <a:defRPr/>
            </a:pPr>
            <a:endParaRPr lang="ko-KR" altLang="en-US" sz="1800" b="1"/>
          </a:p>
          <a:p>
            <a:pPr>
              <a:defRPr/>
            </a:pPr>
            <a:r>
              <a:rPr lang="ko-KR" altLang="en-US" sz="1800" b="1"/>
              <a:t>핵심 기술은 객체 탐지 및 특정 상황 시 알림이 울리도록 하는 간단한 아이디어였다. 그러나 기술을 가지고 어떻게 구현해야 할 지, 생각을 구체화하는 단계는 필요성과 해결방안을 꾸준히 고민해야 도달할 수 있다고 생각한다. 개발자는 언제나 수많은 것을 학습할 준비가 되있어야 하지만, 사용자 경험에서 요구사항을 만족하는 프로그램을 설계하는 것이 얼마나 중요한 일인지 다시 한 번 알게 되었다.</a:t>
            </a:r>
            <a:endParaRPr lang="ko-KR" altLang="en-US" sz="1800" b="1"/>
          </a:p>
        </p:txBody>
      </p:sp>
      <p:sp>
        <p:nvSpPr>
          <p:cNvPr id="90" name="가로 글상자 26"/>
          <p:cNvSpPr txBox="1"/>
          <p:nvPr/>
        </p:nvSpPr>
        <p:spPr>
          <a:xfrm>
            <a:off x="4724400" y="1485900"/>
            <a:ext cx="8839200" cy="57721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조원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김현중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175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32636" y="1070265"/>
            <a:ext cx="8222728" cy="6061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4799"/>
              </a:lnSpc>
              <a:defRPr/>
            </a:pPr>
            <a:r>
              <a:rPr lang="en-US" altLang="ko-KR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Github </a:t>
            </a: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</a:t>
            </a:r>
            <a:endParaRPr lang="ko-KR" alt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09043" y="2200016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1985" y="723174"/>
            <a:ext cx="1946101" cy="3436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2398" y="2670229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42398" y="3812006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42398" y="4949685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2398" y="6080571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838200" y="7822108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42398" y="7203298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71555" y="8309754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3255203" y="8343900"/>
            <a:ext cx="173797" cy="173797"/>
            <a:chOff x="0" y="0"/>
            <a:chExt cx="231729" cy="23172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6096000" y="4867275"/>
            <a:ext cx="9247212" cy="2762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160"/>
              </a:lnSpc>
              <a:spcBef>
                <a:spcPct val="0"/>
              </a:spcBef>
              <a:defRPr/>
            </a:pPr>
            <a:r>
              <a:rPr lang="en-US" sz="3400" b="1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9" tooltip="https://github.com/Kim-gami/i_care_project"/>
              </a:rPr>
              <a:t>https://github.com/Kim-gami/i_care_project</a:t>
            </a:r>
            <a:endParaRPr lang="en-US" sz="3400" b="1" u="sng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" name="가로 글상자 26"/>
          <p:cNvSpPr txBox="1"/>
          <p:nvPr/>
        </p:nvSpPr>
        <p:spPr>
          <a:xfrm>
            <a:off x="6248400" y="5676900"/>
            <a:ext cx="8839200" cy="5695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3200" b="1"/>
              <a:t>-i_care</a:t>
            </a:r>
            <a:r>
              <a:rPr lang="ko-KR" altLang="en-US" sz="3200" b="1"/>
              <a:t> 폴더 내의 </a:t>
            </a:r>
            <a:r>
              <a:rPr lang="en-US" altLang="ko-KR" sz="3200" b="1"/>
              <a:t>README</a:t>
            </a:r>
            <a:r>
              <a:rPr lang="ko-KR" altLang="en-US" sz="3200" b="1"/>
              <a:t> 참조</a:t>
            </a:r>
            <a:endParaRPr lang="ko-KR" altLang="en-US" sz="3200" b="1"/>
          </a:p>
        </p:txBody>
      </p:sp>
    </p:spTree>
    <p:extLst>
      <p:ext uri="{BB962C8B-B14F-4D97-AF65-F5344CB8AC3E}">
        <p14:creationId xmlns:p14="http://schemas.microsoft.com/office/powerpoint/2010/main" val="27100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3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269833" y="7402098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3" y="5984851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w="sm" len="sm"/>
            <a:tailEnd w="sm" len="sm"/>
          </a:ln>
        </p:spPr>
      </p:sp>
      <p:sp>
        <p:nvSpPr>
          <p:cNvPr id="5" name="Freeform 5"/>
          <p:cNvSpPr/>
          <p:nvPr/>
        </p:nvSpPr>
        <p:spPr>
          <a:xfrm>
            <a:off x="8616079" y="3448345"/>
            <a:ext cx="1055841" cy="693015"/>
          </a:xfrm>
          <a:custGeom>
            <a:avLst/>
            <a:gd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1701" y="4803775"/>
            <a:ext cx="6044595" cy="679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  <a:defRPr/>
            </a:pPr>
            <a:r>
              <a:rPr lang="en-US" sz="3999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경청해 주셔서 감사합니다</a:t>
            </a:r>
            <a:endParaRPr lang="en-US" sz="3999" b="1">
              <a:solidFill>
                <a:srgbClr val="ffffff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9043" y="2200016"/>
            <a:ext cx="3257588" cy="1047282"/>
          </a:xfrm>
          <a:custGeom>
            <a:avLst/>
            <a:gdLst/>
            <a:rect l="l" t="t" r="r" b="b"/>
            <a:pathLst>
              <a:path w="3257588" h="1047282">
                <a:moveTo>
                  <a:pt x="0" y="0"/>
                </a:moveTo>
                <a:lnTo>
                  <a:pt x="3257588" y="0"/>
                </a:lnTo>
                <a:lnTo>
                  <a:pt x="3257588" y="1047282"/>
                </a:lnTo>
                <a:lnTo>
                  <a:pt x="0" y="104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2398" y="2670229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3269834" y="2745255"/>
            <a:ext cx="173797" cy="173797"/>
            <a:chOff x="0" y="0"/>
            <a:chExt cx="231729" cy="2317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838200" y="7830017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032636" y="3185663"/>
            <a:ext cx="1453833" cy="1375689"/>
          </a:xfrm>
          <a:custGeom>
            <a:avLst/>
            <a:gdLst/>
            <a:rect l="l" t="t" r="r" b="b"/>
            <a:pathLst>
              <a:path w="1453833" h="1375689">
                <a:moveTo>
                  <a:pt x="0" y="0"/>
                </a:moveTo>
                <a:lnTo>
                  <a:pt x="1453833" y="0"/>
                </a:lnTo>
                <a:lnTo>
                  <a:pt x="1453833" y="1375689"/>
                </a:lnTo>
                <a:lnTo>
                  <a:pt x="0" y="1375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923304" y="6057625"/>
            <a:ext cx="1672496" cy="1164666"/>
          </a:xfrm>
          <a:custGeom>
            <a:avLst/>
            <a:gdLst/>
            <a:rect l="l" t="t" r="r" b="b"/>
            <a:pathLst>
              <a:path w="1672496" h="1164666">
                <a:moveTo>
                  <a:pt x="0" y="0"/>
                </a:moveTo>
                <a:lnTo>
                  <a:pt x="1672496" y="0"/>
                </a:lnTo>
                <a:lnTo>
                  <a:pt x="1672496" y="1164666"/>
                </a:lnTo>
                <a:lnTo>
                  <a:pt x="0" y="1164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42398" y="3812006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2398" y="4949685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2398" y="6080571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398" y="7203298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21985" y="723174"/>
            <a:ext cx="1946101" cy="3436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744200" y="2988868"/>
            <a:ext cx="6963616" cy="43092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9560" lvl="1" indent="-144780" algn="l">
              <a:lnSpc>
                <a:spcPts val="3358"/>
              </a:lnSpc>
              <a:buFont typeface="Arial"/>
              <a:buChar char="•"/>
              <a:defRPr/>
            </a:pPr>
            <a:r>
              <a:rPr lang="en-US" sz="3600" spc="-45">
                <a:solidFill>
                  <a:srgbClr val="000000"/>
                </a:solidFill>
                <a:latin typeface="맑은 고딕"/>
                <a:ea typeface="맑은 고딕"/>
                <a:cs typeface="Arimo"/>
                <a:sym typeface="Arimo"/>
              </a:rPr>
              <a:t>한국소비자원의 &lt;2024년 어린이 안전사고 동향 분석&gt; 보고서 → </a:t>
            </a:r>
            <a:r>
              <a:rPr lang="en-US" sz="3600" b="1" spc="-45">
                <a:solidFill>
                  <a:srgbClr val="000000"/>
                </a:solidFill>
                <a:latin typeface="맑은 고딕"/>
                <a:ea typeface="맑은 고딕"/>
                <a:cs typeface="Arimo Bold"/>
                <a:sym typeface="Arimo Bold"/>
              </a:rPr>
              <a:t>영아기 (0세) 안전사고</a:t>
            </a:r>
            <a:r>
              <a:rPr lang="en-US" sz="3600" b="1" spc="-45">
                <a:solidFill>
                  <a:srgbClr val="000000"/>
                </a:solidFill>
                <a:latin typeface="맑은 고딕"/>
                <a:ea typeface="맑은 고딕"/>
                <a:cs typeface="Arimo"/>
                <a:sym typeface="Arimo"/>
              </a:rPr>
              <a:t> </a:t>
            </a:r>
            <a:r>
              <a:rPr lang="en-US" sz="3600" b="1" spc="-45">
                <a:solidFill>
                  <a:srgbClr val="000000"/>
                </a:solidFill>
                <a:latin typeface="맑은 고딕"/>
                <a:ea typeface="맑은 고딕"/>
                <a:cs typeface="Arimo Bold"/>
                <a:sym typeface="Arimo Bold"/>
              </a:rPr>
              <a:t>매년 1.3% 씩 증가</a:t>
            </a:r>
            <a:r>
              <a:rPr lang="en-US" sz="3600" spc="-45">
                <a:solidFill>
                  <a:srgbClr val="000000"/>
                </a:solidFill>
                <a:latin typeface="맑은 고딕"/>
                <a:ea typeface="맑은 고딕"/>
                <a:cs typeface="Arimo"/>
                <a:sym typeface="Arimo"/>
              </a:rPr>
              <a:t>하는 추세. </a:t>
            </a:r>
            <a:endParaRPr lang="en-US" sz="3600" spc="-45">
              <a:solidFill>
                <a:srgbClr val="000000"/>
              </a:solidFill>
              <a:latin typeface="맑은 고딕"/>
              <a:ea typeface="맑은 고딕"/>
              <a:cs typeface="Arimo"/>
              <a:sym typeface="Arimo"/>
            </a:endParaRPr>
          </a:p>
          <a:p>
            <a:pPr marL="289560" lvl="1" indent="-144780" algn="l">
              <a:lnSpc>
                <a:spcPts val="3358"/>
              </a:lnSpc>
              <a:defRPr/>
            </a:pPr>
            <a:endParaRPr lang="en-US" sz="3600" spc="-45">
              <a:solidFill>
                <a:srgbClr val="000000"/>
              </a:solidFill>
              <a:latin typeface="맑은 고딕"/>
              <a:ea typeface="맑은 고딕"/>
              <a:cs typeface="Arimo"/>
              <a:sym typeface="Arimo"/>
            </a:endParaRPr>
          </a:p>
          <a:p>
            <a:pPr marL="289560" lvl="1" indent="-144780" algn="l">
              <a:lnSpc>
                <a:spcPts val="3357"/>
              </a:lnSpc>
              <a:buFont typeface="Arial"/>
              <a:buChar char="•"/>
              <a:defRPr/>
            </a:pPr>
            <a:r>
              <a:rPr lang="en-US" sz="3600" spc="-43">
                <a:solidFill>
                  <a:srgbClr val="000000"/>
                </a:solidFill>
                <a:latin typeface="맑은 고딕"/>
                <a:ea typeface="맑은 고딕"/>
                <a:cs typeface="Arimo"/>
                <a:sym typeface="Arimo"/>
              </a:rPr>
              <a:t>아기의 수면 환경에 예측 불가능한 위험 있음을 명확히 보여줌.</a:t>
            </a:r>
            <a:endParaRPr lang="en-US" sz="3600" spc="-43">
              <a:solidFill>
                <a:srgbClr val="000000"/>
              </a:solidFill>
              <a:latin typeface="맑은 고딕"/>
              <a:ea typeface="맑은 고딕"/>
              <a:cs typeface="Arimo"/>
              <a:sym typeface="Arimo"/>
            </a:endParaRPr>
          </a:p>
          <a:p>
            <a:pPr algn="l">
              <a:lnSpc>
                <a:spcPts val="3357"/>
              </a:lnSpc>
              <a:defRPr/>
            </a:pPr>
            <a:endParaRPr lang="en-US" sz="3600" spc="-43">
              <a:solidFill>
                <a:srgbClr val="000000"/>
              </a:solidFill>
              <a:latin typeface="맑은 고딕"/>
              <a:ea typeface="맑은 고딕"/>
              <a:cs typeface="Arimo"/>
              <a:sym typeface="Arimo"/>
            </a:endParaRPr>
          </a:p>
          <a:p>
            <a:pPr marL="289560" lvl="1" indent="-144780" algn="l">
              <a:lnSpc>
                <a:spcPts val="3358"/>
              </a:lnSpc>
              <a:buFont typeface="Arial"/>
              <a:buChar char="•"/>
              <a:defRPr/>
            </a:pPr>
            <a:r>
              <a:rPr lang="en-US" sz="3600" spc="-45">
                <a:solidFill>
                  <a:srgbClr val="000000"/>
                </a:solidFill>
                <a:latin typeface="맑은 고딕"/>
                <a:ea typeface="맑은 고딕"/>
                <a:cs typeface="Arimo"/>
                <a:sym typeface="Arimo"/>
              </a:rPr>
              <a:t>영아기 위해 다발 품목 1위 =</a:t>
            </a:r>
            <a:r>
              <a:rPr lang="en-US" sz="3600" spc="-45">
                <a:solidFill>
                  <a:srgbClr val="000000"/>
                </a:solidFill>
                <a:latin typeface="맑은 고딕"/>
                <a:ea typeface="맑은 고딕"/>
                <a:cs typeface="Arimo Bold"/>
                <a:sym typeface="Arimo Bold"/>
              </a:rPr>
              <a:t> “침실 가구”</a:t>
            </a:r>
            <a:endParaRPr lang="en-US" sz="3600" spc="-45">
              <a:solidFill>
                <a:srgbClr val="000000"/>
              </a:solidFill>
              <a:latin typeface="맑은 고딕"/>
              <a:ea typeface="맑은 고딕"/>
              <a:cs typeface="Arimo Bold"/>
              <a:sym typeface="Arimo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032636" y="1070265"/>
            <a:ext cx="8222728" cy="6095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799"/>
              </a:lnSpc>
              <a:defRPr/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배경</a:t>
            </a:r>
            <a:endParaRPr 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71555" y="8309754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629399" y="3513602"/>
            <a:ext cx="3152702" cy="10298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079"/>
              </a:lnSpc>
              <a:defRPr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사고의 </a:t>
            </a:r>
            <a:r>
              <a:rPr lang="en-US" sz="3399" b="1" i="1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87.8%</a:t>
            </a: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가</a:t>
            </a:r>
            <a:endParaRPr lang="en-US" sz="339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lvl="0" algn="ctr">
              <a:lnSpc>
                <a:spcPts val="4079"/>
              </a:lnSpc>
              <a:spcBef>
                <a:spcPct val="0"/>
              </a:spcBef>
              <a:defRPr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주택에서 발생</a:t>
            </a:r>
            <a:endParaRPr lang="en-US" sz="339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606484" y="6174541"/>
            <a:ext cx="3680516" cy="10358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079"/>
              </a:lnSpc>
              <a:defRPr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그 중 </a:t>
            </a:r>
            <a:r>
              <a:rPr lang="en-US" sz="3399" b="1" i="1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41.6%</a:t>
            </a: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가</a:t>
            </a:r>
            <a:endParaRPr lang="en-US" sz="339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lvl="0" algn="ctr">
              <a:lnSpc>
                <a:spcPts val="4079"/>
              </a:lnSpc>
              <a:spcBef>
                <a:spcPct val="0"/>
              </a:spcBef>
              <a:defRPr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침실 가구에서 발생</a:t>
            </a:r>
            <a:endParaRPr lang="en-US" sz="339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688243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4953000" y="3390900"/>
            <a:ext cx="2732056" cy="3156787"/>
          </a:xfrm>
          <a:custGeom>
            <a:avLst/>
            <a:gdLst/>
            <a:rect l="l" t="t" r="r" b="b"/>
            <a:pathLst>
              <a:path w="2732056" h="3156787">
                <a:moveTo>
                  <a:pt x="0" y="0"/>
                </a:moveTo>
                <a:lnTo>
                  <a:pt x="2732056" y="0"/>
                </a:lnTo>
                <a:lnTo>
                  <a:pt x="2732056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8915400" y="952500"/>
            <a:ext cx="9144000" cy="77691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3358"/>
              </a:lnSpc>
              <a:defRPr/>
            </a:pPr>
            <a:r>
              <a:rPr lang="en-US" altLang="ko-KR" sz="4000" b="1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-</a:t>
            </a:r>
            <a:r>
              <a:rPr lang="ko-KR" altLang="en-US" sz="4000" b="1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 </a:t>
            </a:r>
            <a:r>
              <a:rPr lang="en-US" sz="4000" b="1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기존 기술의 한계</a:t>
            </a:r>
            <a:endParaRPr lang="en-US" sz="4000" b="1" u="none" strike="noStrike" spc="-45">
              <a:solidFill>
                <a:schemeClr val="dk1"/>
              </a:solidFill>
              <a:latin typeface="맑은 고딕"/>
              <a:ea typeface="맑은 고딕"/>
              <a:cs typeface="TDTD평고딕"/>
              <a:sym typeface="TDTD평고딕"/>
            </a:endParaRPr>
          </a:p>
          <a:p>
            <a:pPr algn="l">
              <a:lnSpc>
                <a:spcPts val="3358"/>
              </a:lnSpc>
              <a:defRPr/>
            </a:pPr>
            <a:endParaRPr lang="en-US" sz="4000" b="1" u="none" strike="noStrike" spc="-45">
              <a:solidFill>
                <a:schemeClr val="dk1"/>
              </a:solidFill>
              <a:latin typeface="맑은 고딕"/>
              <a:ea typeface="맑은 고딕"/>
              <a:cs typeface="TDTD평고딕"/>
              <a:sym typeface="TDTD평고딕"/>
            </a:endParaRPr>
          </a:p>
          <a:p>
            <a:pPr algn="l">
              <a:lnSpc>
                <a:spcPts val="3358"/>
              </a:lnSpc>
              <a:defRPr/>
            </a:pPr>
            <a:r>
              <a:rPr lang="en-US" sz="3200" spc="-4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“ACK 2023 학술 발표회”에서 발표된  “</a:t>
            </a:r>
            <a:r>
              <a:rPr lang="en-US" sz="3200" spc="-45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유아 질식사 예방 AI 아기 모빌</a:t>
            </a:r>
            <a:r>
              <a:rPr lang="en-US" sz="3200" spc="-4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“ 아이의 앞과 뒤를 학습 시켜 질식사를 예방</a:t>
            </a:r>
            <a:endParaRPr lang="en-US" sz="3600" spc="-45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358"/>
              </a:lnSpc>
              <a:defRPr/>
            </a:pPr>
            <a:endParaRPr lang="en-US" sz="4000" u="none" strike="noStrike" spc="-45">
              <a:solidFill>
                <a:schemeClr val="dk1"/>
              </a:solidFill>
              <a:latin typeface="맑은 고딕"/>
              <a:ea typeface="맑은 고딕"/>
              <a:cs typeface="TDTD평고딕"/>
              <a:sym typeface="TDTD평고딕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r>
              <a:rPr lang="en-US" altLang="ko-KR" sz="4000" b="1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-</a:t>
            </a:r>
            <a:r>
              <a:rPr lang="ko-KR" altLang="en-US" sz="4000" b="1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 </a:t>
            </a:r>
            <a:r>
              <a:rPr lang="en-US" sz="4000" b="1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본 프로젝트의 차별성</a:t>
            </a:r>
            <a:r>
              <a:rPr lang="en-US" sz="4000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 </a:t>
            </a:r>
            <a:endParaRPr lang="en-US" sz="3600" u="none" strike="noStrike" spc="-45">
              <a:solidFill>
                <a:schemeClr val="dk1"/>
              </a:solidFill>
              <a:latin typeface="맑은 고딕"/>
              <a:ea typeface="맑은 고딕"/>
              <a:cs typeface="TDTD평고딕"/>
              <a:sym typeface="TDTD평고딕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endParaRPr lang="en-US" sz="3600" u="none" strike="noStrike" spc="-45">
              <a:solidFill>
                <a:schemeClr val="dk1"/>
              </a:solidFill>
              <a:latin typeface="맑은 고딕"/>
              <a:ea typeface="맑은 고딕"/>
              <a:cs typeface="TDTD평고딕"/>
              <a:sym typeface="TDTD평고딕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r>
              <a:rPr lang="en-US" sz="3200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생명 유지의 핵심인 '호흡' 자체의 방해 여부를 직접 감지하여 영유아 질식 사고를 선제적으로 예방하는 솔루션</a:t>
            </a:r>
            <a:r>
              <a:rPr lang="ko-KR" altLang="en-US" sz="3200" u="none" strike="noStrike" spc="-45">
                <a:solidFill>
                  <a:schemeClr val="dk1"/>
                </a:solidFill>
                <a:latin typeface="맑은 고딕"/>
                <a:cs typeface="TDTD평고딕"/>
                <a:sym typeface="TDTD평고딕"/>
              </a:rPr>
              <a:t> 제시</a:t>
            </a:r>
            <a:r>
              <a:rPr lang="en-US" altLang="ko-KR" sz="3200" u="none" strike="noStrike" spc="-45">
                <a:solidFill>
                  <a:schemeClr val="dk1"/>
                </a:solidFill>
                <a:latin typeface="맑은 고딕"/>
                <a:cs typeface="TDTD평고딕"/>
                <a:sym typeface="TDTD평고딕"/>
              </a:rPr>
              <a:t>.</a:t>
            </a:r>
            <a:endParaRPr lang="en-US" altLang="ko-KR" sz="3600" u="none" strike="noStrike" spc="-45">
              <a:solidFill>
                <a:schemeClr val="dk1"/>
              </a:solidFill>
              <a:latin typeface="맑은 고딕"/>
              <a:cs typeface="TDTD평고딕"/>
              <a:sym typeface="TDTD평고딕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endParaRPr lang="en-US" sz="4000" u="none" strike="noStrike" spc="-45">
              <a:solidFill>
                <a:schemeClr val="dk1"/>
              </a:solidFill>
              <a:latin typeface="맑은 고딕"/>
              <a:ea typeface="맑은 고딕"/>
              <a:cs typeface="TDTD평고딕"/>
              <a:sym typeface="TDTD평고딕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r>
              <a:rPr lang="en-US" altLang="ko-KR" sz="4000" b="1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-</a:t>
            </a:r>
            <a:r>
              <a:rPr lang="ko-KR" altLang="en-US" sz="4000" b="1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 </a:t>
            </a:r>
            <a:r>
              <a:rPr lang="en-US" sz="4000" b="1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프로젝트의 필요성 및 기대효과</a:t>
            </a:r>
            <a:endParaRPr lang="en-US" sz="3600" u="none" strike="noStrike" spc="-45">
              <a:solidFill>
                <a:schemeClr val="dk1"/>
              </a:solidFill>
              <a:latin typeface="맑은 고딕"/>
              <a:ea typeface="맑은 고딕"/>
              <a:cs typeface="TDTD평고딕"/>
              <a:sym typeface="TDTD평고딕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endParaRPr lang="en-US" sz="3200" u="none" strike="noStrike" spc="-45">
              <a:solidFill>
                <a:schemeClr val="dk1"/>
              </a:solidFill>
              <a:latin typeface="맑은 고딕"/>
              <a:ea typeface="맑은 고딕"/>
              <a:cs typeface="TDTD평고딕"/>
              <a:sym typeface="TDTD평고딕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r>
              <a:rPr lang="en-US" sz="3200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예측</a:t>
            </a:r>
            <a:r>
              <a:rPr lang="ko-KR" altLang="en-US" sz="3200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 </a:t>
            </a:r>
            <a:r>
              <a:rPr lang="en-US" sz="3200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불가능한 영유아 질식 사고를 예방하여 소중한 생명을 보호하고, 보호자에게는 진정한 심리적 안정 제공하는 필수적인 기술</a:t>
            </a:r>
            <a:r>
              <a:rPr lang="ko-KR" altLang="en-US" sz="3200" u="none" strike="noStrike" spc="-45">
                <a:solidFill>
                  <a:schemeClr val="dk1"/>
                </a:solidFill>
                <a:latin typeface="맑은 고딕"/>
                <a:cs typeface="TDTD평고딕"/>
                <a:sym typeface="TDTD평고딕"/>
              </a:rPr>
              <a:t>으로 예상</a:t>
            </a:r>
            <a:r>
              <a:rPr lang="en-US" sz="3200" u="none" strike="noStrike" spc="-45">
                <a:solidFill>
                  <a:schemeClr val="dk1"/>
                </a:solidFill>
                <a:latin typeface="맑은 고딕"/>
                <a:ea typeface="맑은 고딕"/>
                <a:cs typeface="TDTD평고딕"/>
                <a:sym typeface="TDTD평고딕"/>
              </a:rPr>
              <a:t>.</a:t>
            </a:r>
            <a:endParaRPr lang="en-US" sz="3200" u="none" strike="noStrike" spc="-45">
              <a:solidFill>
                <a:schemeClr val="dk1"/>
              </a:solidFill>
              <a:latin typeface="맑은 고딕"/>
              <a:ea typeface="맑은 고딕"/>
              <a:cs typeface="TDTD평고딕"/>
              <a:sym typeface="TDTD평고딕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  <a:defRPr/>
            </a:pPr>
            <a:endParaRPr lang="en-US" sz="3200" u="none" strike="noStrike" spc="-45">
              <a:solidFill>
                <a:schemeClr val="dk1"/>
              </a:solidFill>
              <a:latin typeface="맑은 고딕"/>
              <a:ea typeface="맑은 고딕"/>
              <a:cs typeface="TDTD평고딕"/>
              <a:sym typeface="TDTD평고딕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sp>
        <p:nvSpPr>
          <p:cNvPr id="32" name="TextBox 32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  <a:defRPr/>
            </a:pPr>
            <a:r>
              <a:rPr lang="ko-KR" altLang="en-US" sz="3999" b="1">
                <a:solidFill>
                  <a:srgbClr val="12127d"/>
                </a:solidFill>
                <a:latin typeface="맑은 고딕"/>
                <a:cs typeface="TDTD평고딕"/>
                <a:sym typeface="TDTD평고딕"/>
              </a:rPr>
              <a:t>필요성</a:t>
            </a:r>
            <a:endParaRPr lang="ko-KR" altLang="en-US" sz="3999" b="1">
              <a:solidFill>
                <a:srgbClr val="12127d"/>
              </a:solidFill>
              <a:latin typeface="맑은 고딕"/>
              <a:cs typeface="TDTD평고딕"/>
              <a:sym typeface="TDTD평고딕"/>
            </a:endParaRPr>
          </a:p>
        </p:txBody>
      </p:sp>
      <p:sp>
        <p:nvSpPr>
          <p:cNvPr id="43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grpSp>
        <p:nvGrpSpPr>
          <p:cNvPr id="52" name="Group 6"/>
          <p:cNvGrpSpPr/>
          <p:nvPr/>
        </p:nvGrpSpPr>
        <p:grpSpPr>
          <a:xfrm rot="0">
            <a:off x="809043" y="2200016"/>
            <a:ext cx="3257588" cy="1047282"/>
            <a:chOff x="0" y="-57150"/>
            <a:chExt cx="857965" cy="275827"/>
          </a:xfrm>
        </p:grpSpPr>
        <p:sp>
          <p:nvSpPr>
            <p:cNvPr id="53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54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55" name="Group 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56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57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58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5371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60" name="Group 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61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2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63" name="Group 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64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5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66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67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8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69" name="Group 23"/>
          <p:cNvGrpSpPr/>
          <p:nvPr/>
        </p:nvGrpSpPr>
        <p:grpSpPr>
          <a:xfrm rot="0">
            <a:off x="3269834" y="2745255"/>
            <a:ext cx="173797" cy="173797"/>
            <a:chOff x="0" y="0"/>
            <a:chExt cx="6350000" cy="6350000"/>
          </a:xfrm>
        </p:grpSpPr>
        <p:sp>
          <p:nvSpPr>
            <p:cNvPr id="70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1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72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73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4" name="Group 20"/>
          <p:cNvGrpSpPr/>
          <p:nvPr/>
        </p:nvGrpSpPr>
        <p:grpSpPr>
          <a:xfrm rot="0">
            <a:off x="838200" y="8047009"/>
            <a:ext cx="3257588" cy="830291"/>
            <a:chOff x="0" y="0"/>
            <a:chExt cx="857965" cy="218677"/>
          </a:xfrm>
        </p:grpSpPr>
        <p:sp>
          <p:nvSpPr>
            <p:cNvPr id="75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6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77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359480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495798" y="3637348"/>
            <a:ext cx="13030200" cy="30111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357"/>
              </a:lnSpc>
              <a:defRPr/>
            </a:pPr>
            <a:r>
              <a:rPr lang="en-US" sz="3600" b="1" spc="-4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안전사고를 선제적으로 예방하는 스마트 베이비캠 시스템 개발</a:t>
            </a:r>
            <a:endParaRPr lang="en-US" sz="3600" b="1" spc="-44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357"/>
              </a:lnSpc>
              <a:defRPr/>
            </a:pPr>
            <a:endParaRPr lang="en-US" sz="3600" b="1" spc="-44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357"/>
              </a:lnSpc>
              <a:defRPr/>
            </a:pPr>
            <a:r>
              <a:rPr lang="en-US" sz="3600" spc="-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1.주-야간으로 카메라 </a:t>
            </a:r>
            <a:r>
              <a:rPr lang="en-US" sz="3600" b="1" spc="-4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실시간</a:t>
            </a:r>
            <a:r>
              <a:rPr lang="en-US" sz="3600" spc="-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스트리밍을 이</a:t>
            </a:r>
            <a:r>
              <a:rPr lang="ko-KR" altLang="en-US" sz="3600" spc="-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용</a:t>
            </a:r>
            <a:endParaRPr lang="ko-KR" altLang="en-US" sz="3600" spc="-4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358"/>
              </a:lnSpc>
              <a:defRPr/>
            </a:pPr>
            <a:r>
              <a:rPr lang="en-US" sz="3600" spc="-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lang="en-US" sz="3600" spc="-4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357"/>
              </a:lnSpc>
              <a:defRPr/>
            </a:pPr>
            <a:r>
              <a:rPr lang="en-US" sz="3600" spc="-4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2. AI가 수면 중 질식 실시간 감지 및 즉각적 알림</a:t>
            </a:r>
            <a:endParaRPr lang="en-US" sz="3600" spc="-44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357"/>
              </a:lnSpc>
              <a:defRPr/>
            </a:pPr>
            <a:endParaRPr lang="en-US" sz="3600" spc="-44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358"/>
              </a:lnSpc>
              <a:defRPr/>
            </a:pPr>
            <a:r>
              <a:rPr lang="en-US" sz="3600" spc="-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3. 활동 중 위험 물건 실시간 감지 및 즉각적 알림 </a:t>
            </a:r>
            <a:endParaRPr lang="en-US" sz="3600" u="none" strike="noStrike" spc="-45">
              <a:solidFill>
                <a:schemeClr val="dk1"/>
              </a:solidFill>
              <a:latin typeface="한컴 윤고딕 740"/>
              <a:ea typeface="한컴 윤고딕 740"/>
              <a:cs typeface="TDTD평고딕"/>
              <a:sym typeface="TDTD평고딕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sp>
        <p:nvSpPr>
          <p:cNvPr id="32" name="TextBox 32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  <a:defRPr/>
            </a:pPr>
            <a:r>
              <a:rPr lang="ko-KR" altLang="en-US" sz="3999" b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목표</a:t>
            </a:r>
            <a:endParaRPr lang="ko-KR" altLang="en-US" sz="3999" b="1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3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grpSp>
        <p:nvGrpSpPr>
          <p:cNvPr id="52" name="Group 6"/>
          <p:cNvGrpSpPr/>
          <p:nvPr/>
        </p:nvGrpSpPr>
        <p:grpSpPr>
          <a:xfrm rot="0">
            <a:off x="809043" y="2200016"/>
            <a:ext cx="3257588" cy="1047282"/>
            <a:chOff x="0" y="-57150"/>
            <a:chExt cx="857965" cy="275827"/>
          </a:xfrm>
        </p:grpSpPr>
        <p:sp>
          <p:nvSpPr>
            <p:cNvPr id="53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54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55" name="Group 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56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57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58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5371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60" name="Group 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61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2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63" name="Group 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64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5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66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67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8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69" name="Group 23"/>
          <p:cNvGrpSpPr/>
          <p:nvPr/>
        </p:nvGrpSpPr>
        <p:grpSpPr>
          <a:xfrm rot="0">
            <a:off x="3269834" y="2745255"/>
            <a:ext cx="173797" cy="173797"/>
            <a:chOff x="0" y="0"/>
            <a:chExt cx="6350000" cy="6350000"/>
          </a:xfrm>
        </p:grpSpPr>
        <p:sp>
          <p:nvSpPr>
            <p:cNvPr id="70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1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72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73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4" name="Group 20"/>
          <p:cNvGrpSpPr/>
          <p:nvPr/>
        </p:nvGrpSpPr>
        <p:grpSpPr>
          <a:xfrm rot="0">
            <a:off x="838200" y="8047009"/>
            <a:ext cx="3257588" cy="830291"/>
            <a:chOff x="0" y="0"/>
            <a:chExt cx="857965" cy="218677"/>
          </a:xfrm>
        </p:grpSpPr>
        <p:sp>
          <p:nvSpPr>
            <p:cNvPr id="75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6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77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193943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en-US" sz="1800" u="none" strike="noStrike">
              <a:solidFill>
                <a:srgbClr val="5371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3269834" y="3876141"/>
            <a:ext cx="173797" cy="17379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  <a:defRPr/>
            </a:pPr>
            <a:r>
              <a:rPr lang="ko-KR" altLang="en-US" sz="3999" b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 구성 </a:t>
            </a:r>
            <a:r>
              <a:rPr lang="en-US" altLang="ko-KR" sz="3999" b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/</a:t>
            </a:r>
            <a:r>
              <a:rPr lang="ko-KR" altLang="en-US" sz="3999" b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역할</a:t>
            </a:r>
            <a:endParaRPr lang="ko-KR" altLang="en-US" sz="3999" b="1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name="AutoShape 32" id="3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61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8" name="Group 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79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80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81" name="Group 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82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83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84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85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86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87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88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89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90" name="Group 20"/>
          <p:cNvGrpSpPr/>
          <p:nvPr/>
        </p:nvGrpSpPr>
        <p:grpSpPr>
          <a:xfrm rot="0">
            <a:off x="838200" y="8047009"/>
            <a:ext cx="3257588" cy="830291"/>
            <a:chOff x="0" y="0"/>
            <a:chExt cx="857965" cy="218677"/>
          </a:xfrm>
        </p:grpSpPr>
        <p:sp>
          <p:nvSpPr>
            <p:cNvPr id="91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92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93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aphicFrame>
        <p:nvGraphicFramePr>
          <p:cNvPr id="95" name="표 94"/>
          <p:cNvGraphicFramePr>
            <a:graphicFrameLocks noGrp="1"/>
          </p:cNvGraphicFramePr>
          <p:nvPr/>
        </p:nvGraphicFramePr>
        <p:xfrm>
          <a:off x="4951095" y="3162299"/>
          <a:ext cx="12193904" cy="4944050"/>
        </p:xfrm>
        <a:graphic>
          <a:graphicData uri="http://schemas.openxmlformats.org/drawingml/2006/table">
            <a:tbl>
              <a:tblPr firstRow="1" bandRow="1"/>
              <a:tblGrid>
                <a:gridCol w="6096000"/>
                <a:gridCol w="6097904"/>
              </a:tblGrid>
              <a:tr h="9816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한컴 윤고딕 740"/>
                          <a:ea typeface="한컴 윤고딕 740"/>
                        </a:rPr>
                        <a:t>이름</a:t>
                      </a:r>
                      <a:endParaRPr lang="ko-KR" altLang="en-US" sz="2000">
                        <a:latin typeface="한컴 윤고딕 740"/>
                        <a:ea typeface="한컴 윤고딕 740"/>
                      </a:endParaRPr>
                    </a:p>
                  </a:txBody>
                  <a:tcPr marL="91440" marR="91440" anchor="ctr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latin typeface="한컴 윤고딕 740"/>
                          <a:ea typeface="한컴 윤고딕 740"/>
                        </a:rPr>
                        <a:t>역할</a:t>
                      </a:r>
                      <a:endParaRPr lang="ko-KR" altLang="en-US" sz="2000">
                        <a:latin typeface="한컴 윤고딕 740"/>
                        <a:ea typeface="한컴 윤고딕 740"/>
                      </a:endParaRPr>
                    </a:p>
                  </a:txBody>
                  <a:tcPr marL="91440" marR="91440" anchor="ctr">
                    <a:solidFill>
                      <a:srgbClr val="c0cdef"/>
                    </a:solidFill>
                  </a:tcPr>
                </a:tc>
              </a:tr>
              <a:tr h="101744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200">
                          <a:latin typeface="한컴 윤고딕 740"/>
                          <a:ea typeface="한컴 윤고딕 740"/>
                        </a:rPr>
                        <a:t>김현겸</a:t>
                      </a:r>
                      <a:endParaRPr lang="ko-KR" altLang="en-US" sz="2200">
                        <a:latin typeface="한컴 윤고딕 740"/>
                        <a:ea typeface="한컴 윤고딕 740"/>
                      </a:endParaRPr>
                    </a:p>
                  </a:txBody>
                  <a:tcPr marL="91440" marR="91440" anchor="ctr"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ts val="2640"/>
                        </a:lnSpc>
                        <a:defRPr/>
                      </a:pPr>
                      <a:r>
                        <a:rPr lang="ko-KR" altLang="en-US" sz="2200">
                          <a:latin typeface="한컴 윤고딕 740"/>
                          <a:ea typeface="한컴 윤고딕 740"/>
                        </a:rPr>
                        <a:t>팀장 (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아이디어 제시, AI </a:t>
                      </a:r>
                      <a:r>
                        <a:rPr lang="ko-KR" altLang="en-US" sz="2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학습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데이터 라벨링, 감시 로직, 엔진 구축, 발표 ppt 작성</a:t>
                      </a:r>
                      <a:r>
                        <a:rPr lang="ko-KR" altLang="en-US" sz="2200">
                          <a:latin typeface="한컴 윤고딕 740"/>
                          <a:ea typeface="한컴 윤고딕 740"/>
                        </a:rPr>
                        <a:t>)</a:t>
                      </a:r>
                      <a:endParaRPr lang="ko-KR" altLang="en-US" sz="2200">
                        <a:latin typeface="한컴 윤고딕 740"/>
                        <a:ea typeface="한컴 윤고딕 740"/>
                      </a:endParaRPr>
                    </a:p>
                  </a:txBody>
                  <a:tcPr marL="91440" marR="91440" anchor="ctr">
                    <a:solidFill>
                      <a:schemeClr val="lt1"/>
                    </a:solidFill>
                  </a:tcPr>
                </a:tc>
              </a:tr>
              <a:tr h="9816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200">
                          <a:latin typeface="한컴 윤고딕 740"/>
                          <a:ea typeface="한컴 윤고딕 740"/>
                        </a:rPr>
                        <a:t>김현중</a:t>
                      </a:r>
                      <a:endParaRPr lang="ko-KR" altLang="en-US" sz="2200">
                        <a:latin typeface="한컴 윤고딕 740"/>
                        <a:ea typeface="한컴 윤고딕 740"/>
                      </a:endParaRPr>
                    </a:p>
                  </a:txBody>
                  <a:tcPr marL="91440" marR="91440" anchor="ctr"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ts val="2640"/>
                        </a:lnSpc>
                        <a:defRPr/>
                      </a:pPr>
                      <a:r>
                        <a:rPr lang="ko-KR" altLang="en-US" sz="2200">
                          <a:latin typeface="한컴 윤고딕 740"/>
                          <a:ea typeface="한컴 윤고딕 740"/>
                        </a:rPr>
                        <a:t>팀원 </a:t>
                      </a:r>
                      <a:r>
                        <a:rPr lang="en-US" altLang="ko-KR" sz="2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데이터 라벨링, 텔레그램 봇 구축</a:t>
                      </a:r>
                      <a:r>
                        <a:rPr lang="ko-KR" altLang="en-US" sz="2200">
                          <a:latin typeface="한컴 윤고딕 740"/>
                          <a:ea typeface="한컴 윤고딕 740"/>
                        </a:rPr>
                        <a:t>)</a:t>
                      </a:r>
                      <a:endParaRPr lang="ko-KR" altLang="en-US" sz="2200">
                        <a:latin typeface="한컴 윤고딕 740"/>
                        <a:ea typeface="한컴 윤고딕 740"/>
                      </a:endParaRPr>
                    </a:p>
                  </a:txBody>
                  <a:tcPr marL="91440" marR="91440" anchor="ctr">
                    <a:solidFill>
                      <a:schemeClr val="lt1"/>
                    </a:solidFill>
                  </a:tcPr>
                </a:tc>
              </a:tr>
              <a:tr h="9816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200">
                          <a:latin typeface="한컴 윤고딕 740"/>
                          <a:ea typeface="한컴 윤고딕 740"/>
                        </a:rPr>
                        <a:t>김상원</a:t>
                      </a:r>
                      <a:endParaRPr lang="ko-KR" altLang="en-US" sz="2200">
                        <a:latin typeface="한컴 윤고딕 740"/>
                        <a:ea typeface="한컴 윤고딕 740"/>
                      </a:endParaRPr>
                    </a:p>
                  </a:txBody>
                  <a:tcPr marL="91440" marR="91440" anchor="ctr"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ts val="2640"/>
                        </a:lnSpc>
                        <a:defRPr/>
                      </a:pPr>
                      <a:r>
                        <a:rPr lang="ko-KR" altLang="en-US" sz="2200">
                          <a:latin typeface="한컴 윤고딕 740"/>
                          <a:ea typeface="한컴 윤고딕 740"/>
                        </a:rPr>
                        <a:t>팀원 (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AI 서비스 구축, 데이터</a:t>
                      </a:r>
                      <a:r>
                        <a:rPr lang="ko-KR" altLang="en-US" sz="2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총괄 관리</a:t>
                      </a:r>
                      <a:r>
                        <a:rPr lang="en-US" sz="2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발표 ppt 작성</a:t>
                      </a:r>
                      <a:r>
                        <a:rPr lang="ko-KR" altLang="en-US" sz="2200">
                          <a:latin typeface="한컴 윤고딕 740"/>
                          <a:ea typeface="한컴 윤고딕 740"/>
                        </a:rPr>
                        <a:t>)</a:t>
                      </a:r>
                      <a:endParaRPr lang="ko-KR" altLang="en-US" sz="2200">
                        <a:latin typeface="한컴 윤고딕 740"/>
                        <a:ea typeface="한컴 윤고딕 740"/>
                      </a:endParaRPr>
                    </a:p>
                  </a:txBody>
                  <a:tcPr marL="91440" marR="91440" anchor="ctr">
                    <a:solidFill>
                      <a:schemeClr val="lt1"/>
                    </a:solidFill>
                  </a:tcPr>
                </a:tc>
              </a:tr>
              <a:tr h="9816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200">
                          <a:latin typeface="한컴 윤고딕 740"/>
                          <a:ea typeface="한컴 윤고딕 740"/>
                        </a:rPr>
                        <a:t>박철범</a:t>
                      </a:r>
                      <a:endParaRPr lang="ko-KR" altLang="en-US" sz="2200">
                        <a:latin typeface="한컴 윤고딕 740"/>
                        <a:ea typeface="한컴 윤고딕 740"/>
                      </a:endParaRPr>
                    </a:p>
                  </a:txBody>
                  <a:tcPr marL="91440" marR="91440" anchor="ctr"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200">
                          <a:latin typeface="한컴 윤고딕 740"/>
                          <a:ea typeface="한컴 윤고딕 740"/>
                        </a:rPr>
                        <a:t>팀원 (테스터)</a:t>
                      </a:r>
                      <a:endParaRPr lang="ko-KR" altLang="en-US" sz="2200">
                        <a:latin typeface="한컴 윤고딕 740"/>
                        <a:ea typeface="한컴 윤고딕 740"/>
                      </a:endParaRPr>
                    </a:p>
                  </a:txBody>
                  <a:tcPr marL="91440" marR="9144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5265979" y="4533900"/>
            <a:ext cx="9212021" cy="28446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grpSp>
        <p:nvGrpSpPr>
          <p:cNvPr id="25" name="Group 25"/>
          <p:cNvGrpSpPr/>
          <p:nvPr/>
        </p:nvGrpSpPr>
        <p:grpSpPr>
          <a:xfrm rot="0">
            <a:off x="5113579" y="3495546"/>
            <a:ext cx="2057400" cy="205740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85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120414"/>
              <a:ext cx="660400" cy="6161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  <a:defRPr/>
              </a:pPr>
              <a:r>
                <a:rPr lang="ko-KR" altLang="en-US" sz="2800" b="1">
                  <a:solidFill>
                    <a:schemeClr val="dk1"/>
                  </a:solidFill>
                  <a:latin typeface="맑은 고딕"/>
                  <a:cs typeface="Arita Dotum Bold"/>
                  <a:sym typeface="Arita Dotum Bold"/>
                </a:rPr>
                <a:t>사전 기획</a:t>
              </a:r>
              <a:endParaRPr lang="ko-KR" altLang="en-US" sz="2800" b="1">
                <a:solidFill>
                  <a:schemeClr val="dk1"/>
                </a:solidFill>
                <a:latin typeface="맑은 고딕"/>
                <a:cs typeface="Arita Dotum Bold"/>
                <a:sym typeface="Arita Dotum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8270672" y="3495546"/>
            <a:ext cx="2057400" cy="205740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120414"/>
              <a:ext cx="660400" cy="58608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  <a:defRPr/>
              </a:pPr>
              <a:r>
                <a:rPr lang="en-US" sz="2000">
                  <a:solidFill>
                    <a:srgbClr val="000000"/>
                  </a:solidFill>
                  <a:latin typeface="한컴 윤고딕 760"/>
                  <a:ea typeface="한컴 윤고딕 760"/>
                  <a:cs typeface="Arita Dotum Bold"/>
                  <a:sym typeface="Arita Dotum Bold"/>
                </a:rPr>
                <a:t>데이터 </a:t>
              </a:r>
              <a:r>
                <a:rPr lang="ko-KR" altLang="en-US" sz="2000">
                  <a:solidFill>
                    <a:srgbClr val="000000"/>
                  </a:solidFill>
                  <a:latin typeface="한컴 윤고딕 760"/>
                  <a:ea typeface="한컴 윤고딕 760"/>
                  <a:cs typeface="Arita Dotum Bold"/>
                  <a:sym typeface="Arita Dotum Bold"/>
                </a:rPr>
                <a:t>수집 및 라벨링</a:t>
              </a:r>
              <a:endParaRPr lang="ko-KR" altLang="en-US" sz="2000">
                <a:solidFill>
                  <a:srgbClr val="000000"/>
                </a:solidFill>
                <a:latin typeface="한컴 윤고딕 760"/>
                <a:ea typeface="한컴 윤고딕 760"/>
                <a:cs typeface="Arita Dotum Bold"/>
                <a:sym typeface="Arita Dotum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1427765" y="3495546"/>
            <a:ext cx="2057400" cy="205740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199" y="120414"/>
              <a:ext cx="660400" cy="6161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한컴 윤고딕 760"/>
                  <a:ea typeface="한컴 윤고딕 760"/>
                  <a:cs typeface="Arita Dotum Bold"/>
                  <a:sym typeface="Arita Dotum Bold"/>
                </a:rPr>
                <a:t>학습 및 데이터 보강</a:t>
              </a:r>
              <a:endParaRPr lang="en-US" sz="2000">
                <a:solidFill>
                  <a:srgbClr val="000000"/>
                </a:solidFill>
                <a:latin typeface="한컴 윤고딕 760"/>
                <a:ea typeface="한컴 윤고딕 760"/>
                <a:cs typeface="Arita Dotum Bold"/>
                <a:sym typeface="Arita Dotum Bold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032635" y="1104900"/>
            <a:ext cx="8222728" cy="609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  <a:defRPr/>
            </a:pPr>
            <a:r>
              <a:rPr lang="ko-KR" alt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일정</a:t>
            </a:r>
            <a:endParaRPr lang="ko-KR" alt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4503979" y="6134100"/>
            <a:ext cx="3231189" cy="276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239"/>
              </a:lnSpc>
              <a:defRPr/>
            </a:pPr>
            <a:r>
              <a:rPr lang="en-US" sz="2000" b="1">
                <a:solidFill>
                  <a:srgbClr val="000000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9.19 ~ 9.23</a:t>
            </a:r>
            <a:endParaRPr lang="en-US" sz="2000" b="1">
              <a:solidFill>
                <a:srgbClr val="000000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7658251" y="6134100"/>
            <a:ext cx="3398928" cy="276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239"/>
              </a:lnSpc>
              <a:defRPr/>
            </a:pPr>
            <a:r>
              <a:rPr lang="en-US" sz="2000" b="1">
                <a:solidFill>
                  <a:srgbClr val="000000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9.24 ~ 10.2</a:t>
            </a:r>
            <a:endParaRPr lang="en-US" sz="2000" b="1">
              <a:solidFill>
                <a:srgbClr val="000000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0604559" y="6134100"/>
            <a:ext cx="3881620" cy="2762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239"/>
              </a:lnSpc>
              <a:defRPr/>
            </a:pPr>
            <a:r>
              <a:rPr lang="en-US" sz="2000" b="1">
                <a:solidFill>
                  <a:srgbClr val="000000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10.</a:t>
            </a:r>
            <a:r>
              <a:rPr lang="en-US" altLang="ko-KR" sz="2000" b="1">
                <a:solidFill>
                  <a:srgbClr val="000000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9</a:t>
            </a:r>
            <a:r>
              <a:rPr lang="en-US" sz="2000" b="1">
                <a:solidFill>
                  <a:srgbClr val="000000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 ~ 10.</a:t>
            </a:r>
            <a:r>
              <a:rPr lang="en-US" altLang="ko-KR" sz="2000" b="1">
                <a:solidFill>
                  <a:srgbClr val="000000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13</a:t>
            </a:r>
            <a:endParaRPr lang="en-US" altLang="ko-KR" sz="2000" b="1">
              <a:solidFill>
                <a:srgbClr val="000000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grpSp>
        <p:nvGrpSpPr>
          <p:cNvPr id="51" name="Group 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id="52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53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60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61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65" name="Group 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66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7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68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69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0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72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73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4" name="Group 20"/>
          <p:cNvGrpSpPr/>
          <p:nvPr/>
        </p:nvGrpSpPr>
        <p:grpSpPr>
          <a:xfrm rot="0">
            <a:off x="838200" y="8047009"/>
            <a:ext cx="3257588" cy="830291"/>
            <a:chOff x="0" y="0"/>
            <a:chExt cx="857965" cy="218677"/>
          </a:xfrm>
        </p:grpSpPr>
        <p:sp>
          <p:nvSpPr>
            <p:cNvPr id="75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6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77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8" name="Group 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79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80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grpSp>
        <p:nvGrpSpPr>
          <p:cNvPr id="81" name="Group 21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id="8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84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5371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85" name="Group 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86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87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88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95" name="Group 31"/>
          <p:cNvGrpSpPr/>
          <p:nvPr/>
        </p:nvGrpSpPr>
        <p:grpSpPr>
          <a:xfrm rot="0">
            <a:off x="14478000" y="3467100"/>
            <a:ext cx="2057400" cy="2057400"/>
            <a:chOff x="0" y="0"/>
            <a:chExt cx="812800" cy="812800"/>
          </a:xfrm>
        </p:grpSpPr>
        <p:sp>
          <p:nvSpPr>
            <p:cNvPr id="96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aef"/>
            </a:solidFill>
          </p:spPr>
        </p:sp>
        <p:sp>
          <p:nvSpPr>
            <p:cNvPr id="97" name="TextBox 33"/>
            <p:cNvSpPr txBox="1"/>
            <p:nvPr/>
          </p:nvSpPr>
          <p:spPr>
            <a:xfrm>
              <a:off x="76199" y="120414"/>
              <a:ext cx="660400" cy="61618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  <a:defRPr/>
              </a:pPr>
              <a:r>
                <a:rPr lang="en-US" sz="2000">
                  <a:solidFill>
                    <a:srgbClr val="000000"/>
                  </a:solidFill>
                  <a:latin typeface="한컴 윤고딕 760"/>
                  <a:ea typeface="한컴 윤고딕 760"/>
                  <a:cs typeface="Arita Dotum Bold"/>
                  <a:sym typeface="Arita Dotum Bold"/>
                </a:rPr>
                <a:t>모델링 </a:t>
              </a:r>
              <a:r>
                <a:rPr lang="en-US" altLang="ko-KR" sz="2000">
                  <a:solidFill>
                    <a:srgbClr val="000000"/>
                  </a:solidFill>
                  <a:latin typeface="한컴 윤고딕 760"/>
                  <a:ea typeface="한컴 윤고딕 760"/>
                  <a:cs typeface="Arita Dotum Bold"/>
                  <a:sym typeface="Arita Dotum Bold"/>
                </a:rPr>
                <a:t>&amp;</a:t>
              </a:r>
              <a:endParaRPr lang="en-US" altLang="ko-KR" sz="2000">
                <a:solidFill>
                  <a:srgbClr val="000000"/>
                </a:solidFill>
                <a:latin typeface="한컴 윤고딕 760"/>
                <a:ea typeface="한컴 윤고딕 760"/>
                <a:cs typeface="Arita Dotum Bold"/>
                <a:sym typeface="Arita Dotum Bold"/>
              </a:endParaRPr>
            </a:p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  <a:defRPr/>
              </a:pPr>
              <a:r>
                <a:rPr lang="ko-KR" altLang="en-US" sz="2000">
                  <a:solidFill>
                    <a:srgbClr val="000000"/>
                  </a:solidFill>
                  <a:latin typeface="한컴 윤고딕 760"/>
                  <a:ea typeface="한컴 윤고딕 760"/>
                  <a:cs typeface="Arita Dotum Bold"/>
                  <a:sym typeface="Arita Dotum Bold"/>
                </a:rPr>
                <a:t> </a:t>
              </a:r>
              <a:endParaRPr lang="ko-KR" altLang="en-US" sz="2000">
                <a:solidFill>
                  <a:srgbClr val="000000"/>
                </a:solidFill>
                <a:latin typeface="한컴 윤고딕 760"/>
                <a:ea typeface="한컴 윤고딕 760"/>
                <a:cs typeface="Arita Dotum Bold"/>
                <a:sym typeface="Arita Dotum Bold"/>
              </a:endParaRPr>
            </a:p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  <a:defRPr/>
              </a:pPr>
              <a:r>
                <a:rPr lang="en-US" sz="2000">
                  <a:solidFill>
                    <a:srgbClr val="000000"/>
                  </a:solidFill>
                  <a:latin typeface="한컴 윤고딕 760"/>
                  <a:ea typeface="한컴 윤고딕 760"/>
                  <a:cs typeface="Arita Dotum Bold"/>
                  <a:sym typeface="Arita Dotum Bold"/>
                </a:rPr>
                <a:t>서비스 구축</a:t>
              </a:r>
              <a:endParaRPr lang="en-US" sz="2000">
                <a:solidFill>
                  <a:srgbClr val="000000"/>
                </a:solidFill>
                <a:latin typeface="한컴 윤고딕 760"/>
                <a:ea typeface="한컴 윤고딕 760"/>
                <a:cs typeface="Arita Dotum Bold"/>
                <a:sym typeface="Arita Dotum Bold"/>
              </a:endParaRPr>
            </a:p>
          </p:txBody>
        </p:sp>
      </p:grpSp>
      <p:sp>
        <p:nvSpPr>
          <p:cNvPr id="98" name="TextBox 48"/>
          <p:cNvSpPr txBox="1"/>
          <p:nvPr/>
        </p:nvSpPr>
        <p:spPr>
          <a:xfrm>
            <a:off x="13644379" y="6086475"/>
            <a:ext cx="3881620" cy="2762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239"/>
              </a:lnSpc>
              <a:defRPr/>
            </a:pPr>
            <a:r>
              <a:rPr lang="en-US" sz="2000" b="1">
                <a:solidFill>
                  <a:srgbClr val="000000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10.</a:t>
            </a:r>
            <a:r>
              <a:rPr lang="en-US" altLang="ko-KR" sz="2000" b="1">
                <a:solidFill>
                  <a:srgbClr val="000000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13</a:t>
            </a:r>
            <a:r>
              <a:rPr lang="en-US" sz="2000" b="1">
                <a:solidFill>
                  <a:srgbClr val="000000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 ~ 10.</a:t>
            </a:r>
            <a:r>
              <a:rPr lang="en-US" altLang="ko-KR" sz="2000" b="1">
                <a:solidFill>
                  <a:srgbClr val="000000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22</a:t>
            </a:r>
            <a:endParaRPr lang="en-US" altLang="ko-KR" sz="2000" b="1">
              <a:solidFill>
                <a:srgbClr val="000000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01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652123" cy="10503991"/>
          </a:xfrm>
          <a:custGeom>
            <a:avLst/>
            <a:gdLst/>
            <a:rect l="l" t="t" r="r" b="b"/>
            <a:pathLst>
              <a:path w="3652123" h="10503991">
                <a:moveTo>
                  <a:pt x="0" y="0"/>
                </a:moveTo>
                <a:lnTo>
                  <a:pt x="3652123" y="0"/>
                </a:lnTo>
                <a:lnTo>
                  <a:pt x="3652123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755696" y="8957716"/>
            <a:ext cx="12831117" cy="9525"/>
            <a:chOff x="0" y="0"/>
            <a:chExt cx="17108156" cy="1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108170" cy="12700"/>
            </a:xfrm>
            <a:custGeom>
              <a:avLst/>
              <a:gdLst/>
              <a:rect l="l" t="t" r="r" b="b"/>
              <a:pathLst>
                <a:path w="17108170" h="12700">
                  <a:moveTo>
                    <a:pt x="6350" y="0"/>
                  </a:moveTo>
                  <a:lnTo>
                    <a:pt x="17101820" y="0"/>
                  </a:lnTo>
                  <a:cubicBezTo>
                    <a:pt x="17105376" y="0"/>
                    <a:pt x="17108170" y="2794"/>
                    <a:pt x="17108170" y="6350"/>
                  </a:cubicBezTo>
                  <a:cubicBezTo>
                    <a:pt x="17108170" y="9906"/>
                    <a:pt x="17105376" y="12700"/>
                    <a:pt x="1710182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809043" y="2200016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9043" y="5592675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9043" y="6723561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8200" y="7830017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9043" y="4461789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3269834" y="5007027"/>
            <a:ext cx="173797" cy="173797"/>
            <a:chOff x="0" y="0"/>
            <a:chExt cx="231729" cy="2317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1648" cy="231648"/>
            </a:xfrm>
            <a:custGeom>
              <a:avLst/>
              <a:gdLst/>
              <a:rect l="l" t="t" r="r" b="b"/>
              <a:pathLst>
                <a:path w="231648" h="231648">
                  <a:moveTo>
                    <a:pt x="115824" y="0"/>
                  </a:moveTo>
                  <a:cubicBezTo>
                    <a:pt x="51816" y="0"/>
                    <a:pt x="0" y="51816"/>
                    <a:pt x="0" y="115824"/>
                  </a:cubicBezTo>
                  <a:cubicBezTo>
                    <a:pt x="0" y="179832"/>
                    <a:pt x="51816" y="231648"/>
                    <a:pt x="115824" y="231648"/>
                  </a:cubicBezTo>
                  <a:cubicBezTo>
                    <a:pt x="179832" y="231648"/>
                    <a:pt x="231648" y="179832"/>
                    <a:pt x="231648" y="115824"/>
                  </a:cubicBezTo>
                  <a:cubicBezTo>
                    <a:pt x="231648" y="51816"/>
                    <a:pt x="179832" y="0"/>
                    <a:pt x="11582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809043" y="3330902"/>
            <a:ext cx="3257588" cy="1047283"/>
          </a:xfrm>
          <a:custGeom>
            <a:avLst/>
            <a:gdLst/>
            <a:rect l="l" t="t" r="r" b="b"/>
            <a:pathLst>
              <a:path w="3257588" h="1047283">
                <a:moveTo>
                  <a:pt x="0" y="0"/>
                </a:moveTo>
                <a:lnTo>
                  <a:pt x="3257588" y="0"/>
                </a:lnTo>
                <a:lnTo>
                  <a:pt x="3257588" y="1047283"/>
                </a:lnTo>
                <a:lnTo>
                  <a:pt x="0" y="1047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44000" y="2690931"/>
            <a:ext cx="1569333" cy="1641133"/>
          </a:xfrm>
          <a:custGeom>
            <a:avLst/>
            <a:gdLst/>
            <a:rect l="l" t="t" r="r" b="b"/>
            <a:pathLst>
              <a:path w="1569333" h="1641133">
                <a:moveTo>
                  <a:pt x="0" y="0"/>
                </a:moveTo>
                <a:lnTo>
                  <a:pt x="1569333" y="0"/>
                </a:lnTo>
                <a:lnTo>
                  <a:pt x="1569333" y="1641133"/>
                </a:lnTo>
                <a:lnTo>
                  <a:pt x="0" y="1641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2631758"/>
            <a:ext cx="1719282" cy="1641133"/>
          </a:xfrm>
          <a:custGeom>
            <a:avLst/>
            <a:gdLst/>
            <a:rect l="l" t="t" r="r" b="b"/>
            <a:pathLst>
              <a:path w="1719282" h="1641133">
                <a:moveTo>
                  <a:pt x="0" y="0"/>
                </a:moveTo>
                <a:lnTo>
                  <a:pt x="1719282" y="0"/>
                </a:lnTo>
                <a:lnTo>
                  <a:pt x="1719282" y="1641133"/>
                </a:lnTo>
                <a:lnTo>
                  <a:pt x="0" y="1641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589560" y="2631758"/>
            <a:ext cx="2006799" cy="1700306"/>
          </a:xfrm>
          <a:custGeom>
            <a:avLst/>
            <a:gdLst/>
            <a:rect l="l" t="t" r="r" b="b"/>
            <a:pathLst>
              <a:path w="2006799" h="1700306">
                <a:moveTo>
                  <a:pt x="0" y="0"/>
                </a:moveTo>
                <a:lnTo>
                  <a:pt x="2006799" y="0"/>
                </a:lnTo>
                <a:lnTo>
                  <a:pt x="2006799" y="1700306"/>
                </a:lnTo>
                <a:lnTo>
                  <a:pt x="0" y="1700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032636" y="1070265"/>
            <a:ext cx="8222728" cy="6191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799"/>
              </a:lnSpc>
              <a:defRPr/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시나리오</a:t>
            </a:r>
            <a:endParaRPr lang="en-US" sz="3999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21985" y="723174"/>
            <a:ext cx="1946101" cy="3436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302"/>
              </a:lnSpc>
              <a:defRPr/>
            </a:pPr>
            <a:r>
              <a:rPr lang="en-US" sz="1599" spc="1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 - CARE</a:t>
            </a:r>
            <a:endParaRPr lang="en-US" sz="1599" spc="127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2398" y="2670229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개요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2398" y="6080571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수행 경과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2398" y="7203298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테스트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71555" y="8309754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자체 평가 의견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2398" y="4949685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5371ff"/>
                </a:solidFill>
                <a:latin typeface="Arimo"/>
                <a:ea typeface="Arimo"/>
                <a:cs typeface="Arimo"/>
                <a:sym typeface="Arimo"/>
              </a:rPr>
              <a:t>프로젝트 수행 절차</a:t>
            </a:r>
            <a:endParaRPr lang="en-US" sz="1800">
              <a:solidFill>
                <a:srgbClr val="5371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42398" y="3812006"/>
            <a:ext cx="2333728" cy="295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160"/>
              </a:lnSpc>
              <a:defRPr/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프로젝트 팀 구성</a:t>
            </a:r>
            <a:endParaRPr lang="en-US" sz="18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445240" y="2612708"/>
            <a:ext cx="5151119" cy="461676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640"/>
              </a:lnSpc>
              <a:defRPr/>
            </a:pPr>
            <a:r>
              <a:rPr lang="en-US" sz="2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2. 야간</a:t>
            </a:r>
            <a:endParaRPr lang="en-US" sz="22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640"/>
              </a:lnSpc>
              <a:defRPr/>
            </a:pPr>
            <a:endParaRPr lang="en-US" sz="22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640"/>
              </a:lnSpc>
              <a:defRPr/>
            </a:pPr>
            <a:r>
              <a:rPr lang="en-US" sz="2200" b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1) 수면 중 질식 사고 방지</a:t>
            </a: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640"/>
              </a:lnSpc>
              <a:defRPr/>
            </a:pP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640"/>
              </a:lnSpc>
              <a:defRPr/>
            </a:pPr>
            <a:r>
              <a:rPr lang="en-US" sz="2200" b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2) 수면 안전 모니터링</a:t>
            </a: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640"/>
              </a:lnSpc>
              <a:defRPr/>
            </a:pP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2630" lvl="2" indent="-240877" algn="l">
              <a:lnSpc>
                <a:spcPts val="2640"/>
              </a:lnSpc>
              <a:buFont typeface="Arial"/>
              <a:buChar char="⚬"/>
              <a:defRPr/>
            </a:pPr>
            <a:r>
              <a:rPr lang="en-US" sz="2200" b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호흡 추적 및 위험 자세 감지</a:t>
            </a: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2630" lvl="2" indent="-240877" algn="l">
              <a:lnSpc>
                <a:spcPts val="2640"/>
              </a:lnSpc>
              <a:defRPr/>
            </a:pP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2630" lvl="2" indent="-240877" algn="l">
              <a:lnSpc>
                <a:spcPts val="2640"/>
              </a:lnSpc>
              <a:buFont typeface="Arial"/>
              <a:buChar char="⚬"/>
              <a:defRPr/>
            </a:pPr>
            <a:r>
              <a:rPr lang="en-US" sz="2200" b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야간 모드에서 아이의 코와 입을 정밀하게 학습 및 추적</a:t>
            </a: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2630" lvl="2" indent="-240877" algn="l">
              <a:lnSpc>
                <a:spcPts val="2640"/>
              </a:lnSpc>
              <a:defRPr/>
            </a:pP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2630" lvl="2" indent="-240877" algn="l">
              <a:lnSpc>
                <a:spcPts val="2640"/>
              </a:lnSpc>
              <a:buFont typeface="Arial"/>
              <a:buChar char="⚬"/>
              <a:defRPr/>
            </a:pPr>
            <a:r>
              <a:rPr lang="en-US" sz="2200" b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이불/베개 등에 의해 일정 시간 이상  호흡 경로 가려질 경우 즉시 경고 알림 전송</a:t>
            </a: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273040" y="2659380"/>
            <a:ext cx="5074920" cy="42938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640"/>
              </a:lnSpc>
              <a:defRPr/>
            </a:pPr>
            <a:r>
              <a:rPr lang="en-US" sz="2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1. 주간</a:t>
            </a:r>
            <a:endParaRPr lang="en-US" sz="22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640"/>
              </a:lnSpc>
              <a:defRPr/>
            </a:pPr>
            <a:endParaRPr lang="en-US" sz="22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640"/>
              </a:lnSpc>
              <a:defRPr/>
            </a:pPr>
            <a:r>
              <a:rPr lang="en-US" sz="2200" b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1) 이물질 삼킴 및 찔림 사고 예방</a:t>
            </a: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640"/>
              </a:lnSpc>
              <a:defRPr/>
            </a:pP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640"/>
              </a:lnSpc>
              <a:defRPr/>
            </a:pPr>
            <a:r>
              <a:rPr lang="en-US" sz="2200" b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2) 활동 안전 모니터링</a:t>
            </a: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640"/>
              </a:lnSpc>
              <a:defRPr/>
            </a:pP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2630" lvl="2" indent="-240877" algn="l">
              <a:lnSpc>
                <a:spcPts val="2640"/>
              </a:lnSpc>
              <a:buFont typeface="Arial"/>
              <a:buChar char="⚬"/>
              <a:defRPr/>
            </a:pPr>
            <a:r>
              <a:rPr lang="en-US" sz="2200" b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아이의 손,그리고 주변의 위협적인   오브젝트(병뚜껑, 포크 등) AI가 인식</a:t>
            </a: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2630" lvl="2" indent="-240877" algn="l">
              <a:lnSpc>
                <a:spcPts val="2640"/>
              </a:lnSpc>
              <a:defRPr/>
            </a:pP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22630" lvl="2" indent="-240877" algn="l">
              <a:lnSpc>
                <a:spcPts val="2640"/>
              </a:lnSpc>
              <a:buFont typeface="Arial"/>
              <a:buChar char="⚬"/>
              <a:defRPr/>
            </a:pPr>
            <a:r>
              <a:rPr lang="en-US" sz="2200" b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아이가 위험 물체에 손이 가까워지는 상황을 감지하여 사전에 경고 알림   전송</a:t>
            </a:r>
            <a:endParaRPr lang="en-US" sz="2200" b="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18382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w="sm" len="sm"/>
            <a:tailEnd w="sm" len="sm"/>
          </a:ln>
        </p:spPr>
      </p:sp>
      <p:grpSp>
        <p:nvGrpSpPr>
          <p:cNvPr id="51" name="Group 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id="52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53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/>
            </a:p>
          </p:txBody>
        </p:sp>
      </p:grpSp>
      <p:sp>
        <p:nvSpPr>
          <p:cNvPr id="60" name="TextBox 29"/>
          <p:cNvSpPr txBox="1"/>
          <p:nvPr/>
        </p:nvSpPr>
        <p:spPr>
          <a:xfrm>
            <a:off x="921985" y="780324"/>
            <a:ext cx="1946101" cy="2864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303"/>
              </a:lnSpc>
              <a:defRPr/>
            </a:pPr>
            <a:r>
              <a:rPr lang="en-US" altLang="ko-KR" sz="1599" spc="127">
                <a:solidFill>
                  <a:srgbClr val="ffffff"/>
                </a:solidFill>
                <a:latin typeface="한컴 윤고딕 760"/>
                <a:ea typeface="한컴 윤고딕 760"/>
                <a:cs typeface="Arita Dotum Light"/>
                <a:sym typeface="Arita Dotum Light"/>
              </a:rPr>
              <a:t>I - CARE</a:t>
            </a:r>
            <a:endParaRPr lang="en-US" altLang="ko-KR" sz="1599" spc="127">
              <a:solidFill>
                <a:srgbClr val="ffffff"/>
              </a:solidFill>
              <a:latin typeface="한컴 윤고딕 760"/>
              <a:ea typeface="한컴 윤고딕 760"/>
              <a:cs typeface="Arita Dotum Light"/>
              <a:sym typeface="Arita Dotum Light"/>
            </a:endParaRPr>
          </a:p>
        </p:txBody>
      </p:sp>
      <p:sp>
        <p:nvSpPr>
          <p:cNvPr id="61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개요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65" name="Group 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id="66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67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68" name="Group 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id="69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0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72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경과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73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테스트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4" name="Group 20"/>
          <p:cNvGrpSpPr/>
          <p:nvPr/>
        </p:nvGrpSpPr>
        <p:grpSpPr>
          <a:xfrm rot="0">
            <a:off x="838200" y="8047009"/>
            <a:ext cx="3257588" cy="830291"/>
            <a:chOff x="0" y="0"/>
            <a:chExt cx="857965" cy="218677"/>
          </a:xfrm>
        </p:grpSpPr>
        <p:sp>
          <p:nvSpPr>
            <p:cNvPr id="75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76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77" name="TextBox 27"/>
          <p:cNvSpPr txBox="1"/>
          <p:nvPr/>
        </p:nvSpPr>
        <p:spPr>
          <a:xfrm>
            <a:off x="1271555" y="8328804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자체 평가 의견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78" name="Group 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id="79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80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grpSp>
        <p:nvGrpSpPr>
          <p:cNvPr id="81" name="Group 21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id="8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84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5371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수행 절차</a:t>
            </a:r>
            <a:endParaRPr lang="ko-KR" altLang="en-US" sz="1800">
              <a:solidFill>
                <a:srgbClr val="5371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grpSp>
        <p:nvGrpSpPr>
          <p:cNvPr id="85" name="Group 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id="86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70"/>
              </a:srgbClr>
            </a:solidFill>
          </p:spPr>
        </p:sp>
        <p:sp>
          <p:nvSpPr>
            <p:cNvPr id="87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359"/>
                </a:lnSpc>
                <a:defRPr/>
              </a:pPr>
              <a:endParaRPr lang="ko-KR" altLang="en-US">
                <a:latin typeface="한컴 윤고딕 760"/>
                <a:ea typeface="한컴 윤고딕 760"/>
              </a:endParaRPr>
            </a:p>
          </p:txBody>
        </p:sp>
      </p:grpSp>
      <p:sp>
        <p:nvSpPr>
          <p:cNvPr id="88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  <a:defRPr/>
            </a:pPr>
            <a:r>
              <a:rPr lang="ko-KR" altLang="en-US" sz="1800">
                <a:solidFill>
                  <a:srgbClr val="ffffff"/>
                </a:solidFill>
                <a:latin typeface="한컴 윤고딕 760"/>
                <a:ea typeface="한컴 윤고딕 760"/>
                <a:cs typeface="TDTD평고딕"/>
                <a:sym typeface="TDTD평고딕"/>
              </a:rPr>
              <a:t>프로젝트 팀 구성</a:t>
            </a:r>
            <a:endParaRPr lang="ko-KR" altLang="en-US" sz="1800">
              <a:solidFill>
                <a:srgbClr val="ffffff"/>
              </a:solidFill>
              <a:latin typeface="한컴 윤고딕 760"/>
              <a:ea typeface="한컴 윤고딕 760"/>
              <a:cs typeface="TDTD평고딕"/>
              <a:sym typeface="TDTD평고딕"/>
            </a:endParaRPr>
          </a:p>
        </p:txBody>
      </p:sp>
      <p:sp>
        <p:nvSpPr>
          <p:cNvPr id="95" name="TextBox 41"/>
          <p:cNvSpPr txBox="1"/>
          <p:nvPr/>
        </p:nvSpPr>
        <p:spPr>
          <a:xfrm>
            <a:off x="4343400" y="266700"/>
            <a:ext cx="13106400" cy="6096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p>
            <a:pPr marL="0" lvl="0" indent="0" algn="l" defTabSz="914400" rtl="0" eaLnBrk="1" latinLnBrk="0" hangingPunct="1">
              <a:lnSpc>
                <a:spcPts val="479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999" b="1" i="0" u="none" strike="noStrike" kern="1200" cap="none" spc="0" normalizeH="0" baseline="0" mc:Ignorable="hp" hp:hslEmbossed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소프트웨어 구성</a:t>
            </a:r>
            <a:endParaRPr xmlns:mc="http://schemas.openxmlformats.org/markup-compatibility/2006" xmlns:hp="http://schemas.haansoft.com/office/presentation/8.0" kumimoji="0" lang="ko-KR" altLang="en-US" sz="3999" b="1" i="0" u="none" strike="noStrike" kern="1200" cap="none" spc="0" normalizeH="0" baseline="0" mc:Ignorable="hp" hp:hslEmbossed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pic>
        <p:nvPicPr>
          <p:cNvPr id="99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7200" y="1485900"/>
            <a:ext cx="13677824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1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1559</ep:Words>
  <ep:PresentationFormat>On-screen Show (4:3)</ep:PresentationFormat>
  <ep:Paragraphs>373</ep:Paragraphs>
  <ep:Slides>27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데이터셋 보강 및 추가 라벨링 후 모델 성능 지표</vt:lpstr>
      <vt:lpstr>데이터셋 보강 및 추가 라벨링 후 모델 성능 지표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INO05</cp:lastModifiedBy>
  <dcterms:modified xsi:type="dcterms:W3CDTF">2025-10-22T03:07:15.417</dcterms:modified>
  <cp:revision>135</cp:revision>
  <dc:title>블루 파랑 깔끔한 기본 면접발표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